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3.xml" ContentType="application/vnd.openxmlformats-officedocument.theme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4.xml" ContentType="application/vnd.openxmlformats-officedocument.theme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5.xml" ContentType="application/vnd.openxmlformats-officedocument.theme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theme/theme8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rts/chart1.xml" ContentType="application/vnd.openxmlformats-officedocument.drawingml.chart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  <p:sldMasterId id="2147483764" r:id="rId5"/>
    <p:sldMasterId id="2147483771" r:id="rId6"/>
    <p:sldMasterId id="2147483788" r:id="rId7"/>
    <p:sldMasterId id="2147483793" r:id="rId8"/>
    <p:sldMasterId id="2147483806" r:id="rId9"/>
  </p:sldMasterIdLst>
  <p:notesMasterIdLst>
    <p:notesMasterId r:id="rId38"/>
  </p:notesMasterIdLst>
  <p:handoutMasterIdLst>
    <p:handoutMasterId r:id="rId39"/>
  </p:handoutMasterIdLst>
  <p:sldIdLst>
    <p:sldId id="396" r:id="rId10"/>
    <p:sldId id="461" r:id="rId11"/>
    <p:sldId id="397" r:id="rId12"/>
    <p:sldId id="462" r:id="rId13"/>
    <p:sldId id="357" r:id="rId14"/>
    <p:sldId id="463" r:id="rId15"/>
    <p:sldId id="318" r:id="rId16"/>
    <p:sldId id="388" r:id="rId17"/>
    <p:sldId id="404" r:id="rId18"/>
    <p:sldId id="405" r:id="rId19"/>
    <p:sldId id="457" r:id="rId20"/>
    <p:sldId id="416" r:id="rId21"/>
    <p:sldId id="429" r:id="rId22"/>
    <p:sldId id="304" r:id="rId23"/>
    <p:sldId id="382" r:id="rId24"/>
    <p:sldId id="406" r:id="rId25"/>
    <p:sldId id="383" r:id="rId26"/>
    <p:sldId id="432" r:id="rId27"/>
    <p:sldId id="446" r:id="rId28"/>
    <p:sldId id="425" r:id="rId29"/>
    <p:sldId id="447" r:id="rId30"/>
    <p:sldId id="436" r:id="rId31"/>
    <p:sldId id="448" r:id="rId32"/>
    <p:sldId id="449" r:id="rId33"/>
    <p:sldId id="450" r:id="rId34"/>
    <p:sldId id="451" r:id="rId35"/>
    <p:sldId id="455" r:id="rId36"/>
    <p:sldId id="271" r:id="rId37"/>
  </p:sldIdLst>
  <p:sldSz cx="9144000" cy="6858000" type="screen4x3"/>
  <p:notesSz cx="6797675" cy="9872663"/>
  <p:defaultTextStyle>
    <a:defPPr>
      <a:defRPr lang="en-GB"/>
    </a:defPPr>
    <a:lvl1pPr algn="l" rtl="0" fontAlgn="base">
      <a:spcBef>
        <a:spcPct val="0"/>
      </a:spcBef>
      <a:spcAft>
        <a:spcPct val="0"/>
      </a:spcAft>
      <a:defRPr sz="7600" b="1" kern="1200">
        <a:solidFill>
          <a:srgbClr val="FFD624"/>
        </a:solidFill>
        <a:latin typeface="Verdan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7600" b="1" kern="1200">
        <a:solidFill>
          <a:srgbClr val="FFD624"/>
        </a:solidFill>
        <a:latin typeface="Verdan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7600" b="1" kern="1200">
        <a:solidFill>
          <a:srgbClr val="FFD624"/>
        </a:solidFill>
        <a:latin typeface="Verdan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7600" b="1" kern="1200">
        <a:solidFill>
          <a:srgbClr val="FFD624"/>
        </a:solidFill>
        <a:latin typeface="Verdan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7600" b="1" kern="1200">
        <a:solidFill>
          <a:srgbClr val="FFD624"/>
        </a:solidFill>
        <a:latin typeface="Verdana" pitchFamily="34" charset="0"/>
        <a:ea typeface="+mn-ea"/>
        <a:cs typeface="+mn-cs"/>
      </a:defRPr>
    </a:lvl5pPr>
    <a:lvl6pPr marL="2286000" algn="l" defTabSz="914400" rtl="0" eaLnBrk="1" latinLnBrk="0" hangingPunct="1">
      <a:defRPr sz="7600" b="1" kern="1200">
        <a:solidFill>
          <a:srgbClr val="FFD624"/>
        </a:solidFill>
        <a:latin typeface="Verdana" pitchFamily="34" charset="0"/>
        <a:ea typeface="+mn-ea"/>
        <a:cs typeface="+mn-cs"/>
      </a:defRPr>
    </a:lvl6pPr>
    <a:lvl7pPr marL="2743200" algn="l" defTabSz="914400" rtl="0" eaLnBrk="1" latinLnBrk="0" hangingPunct="1">
      <a:defRPr sz="7600" b="1" kern="1200">
        <a:solidFill>
          <a:srgbClr val="FFD624"/>
        </a:solidFill>
        <a:latin typeface="Verdana" pitchFamily="34" charset="0"/>
        <a:ea typeface="+mn-ea"/>
        <a:cs typeface="+mn-cs"/>
      </a:defRPr>
    </a:lvl7pPr>
    <a:lvl8pPr marL="3200400" algn="l" defTabSz="914400" rtl="0" eaLnBrk="1" latinLnBrk="0" hangingPunct="1">
      <a:defRPr sz="7600" b="1" kern="1200">
        <a:solidFill>
          <a:srgbClr val="FFD624"/>
        </a:solidFill>
        <a:latin typeface="Verdana" pitchFamily="34" charset="0"/>
        <a:ea typeface="+mn-ea"/>
        <a:cs typeface="+mn-cs"/>
      </a:defRPr>
    </a:lvl8pPr>
    <a:lvl9pPr marL="3657600" algn="l" defTabSz="914400" rtl="0" eaLnBrk="1" latinLnBrk="0" hangingPunct="1">
      <a:defRPr sz="7600" b="1" kern="1200">
        <a:solidFill>
          <a:srgbClr val="FFD624"/>
        </a:solidFill>
        <a:latin typeface="Verdana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5" userDrawn="1">
          <p15:clr>
            <a:srgbClr val="A4A3A4"/>
          </p15:clr>
        </p15:guide>
        <p15:guide id="3" pos="939" userDrawn="1">
          <p15:clr>
            <a:srgbClr val="A4A3A4"/>
          </p15:clr>
        </p15:guide>
        <p15:guide id="4" orient="horz" pos="428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087" userDrawn="1">
          <p15:clr>
            <a:srgbClr val="A4A3A4"/>
          </p15:clr>
        </p15:guide>
        <p15:guide id="2" pos="2157" userDrawn="1">
          <p15:clr>
            <a:srgbClr val="A4A3A4"/>
          </p15:clr>
        </p15:guide>
        <p15:guide id="3" orient="horz" pos="3110" userDrawn="1">
          <p15:clr>
            <a:srgbClr val="A4A3A4"/>
          </p15:clr>
        </p15:guide>
        <p15:guide id="4" pos="2142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DALY Martina (RTD)" initials="MD" lastIdx="9" clrIdx="0"/>
  <p:cmAuthor id="1" name="KALFF-LENA Stefanie (RTD)" initials="KS(" lastIdx="0" clrIdx="1"/>
  <p:cmAuthor id="2" name="EVROUX Clement (RTD)" initials="CE" lastIdx="16" clrIdx="2">
    <p:extLst>
      <p:ext uri="{19B8F6BF-5375-455C-9EA6-DF929625EA0E}">
        <p15:presenceInfo xmlns:p15="http://schemas.microsoft.com/office/powerpoint/2012/main" userId="EVROUX Clement (RTD)" providerId="None"/>
      </p:ext>
    </p:extLst>
  </p:cmAuthor>
  <p:cmAuthor id="3" name="JACOBSEN Siv (RTD)" initials="SJ" lastIdx="21" clrIdx="3">
    <p:extLst>
      <p:ext uri="{19B8F6BF-5375-455C-9EA6-DF929625EA0E}">
        <p15:presenceInfo xmlns:p15="http://schemas.microsoft.com/office/powerpoint/2012/main" userId="JACOBSEN Siv (RTD)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44342"/>
    <a:srgbClr val="0E4194"/>
    <a:srgbClr val="F8A907"/>
    <a:srgbClr val="2D2D8A"/>
    <a:srgbClr val="B9B9B9"/>
    <a:srgbClr val="0F5494"/>
    <a:srgbClr val="808080"/>
    <a:srgbClr val="3166CF"/>
    <a:srgbClr val="BDDEFF"/>
    <a:srgbClr val="5B1D8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682" autoAdjust="0"/>
    <p:restoredTop sz="93120" autoAdjust="0"/>
  </p:normalViewPr>
  <p:slideViewPr>
    <p:cSldViewPr>
      <p:cViewPr varScale="1">
        <p:scale>
          <a:sx n="95" d="100"/>
          <a:sy n="95" d="100"/>
        </p:scale>
        <p:origin x="1826" y="98"/>
      </p:cViewPr>
      <p:guideLst>
        <p:guide orient="horz" pos="2160"/>
        <p:guide pos="385"/>
        <p:guide pos="939"/>
        <p:guide orient="horz" pos="428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>
      <p:cViewPr varScale="1">
        <p:scale>
          <a:sx n="59" d="100"/>
          <a:sy n="59" d="100"/>
        </p:scale>
        <p:origin x="3259" y="72"/>
      </p:cViewPr>
      <p:guideLst>
        <p:guide orient="horz" pos="3087"/>
        <p:guide pos="2157"/>
        <p:guide orient="horz" pos="3110"/>
        <p:guide pos="2142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5.xml"/><Relationship Id="rId13" Type="http://schemas.openxmlformats.org/officeDocument/2006/relationships/slide" Target="slides/slide4.xml"/><Relationship Id="rId18" Type="http://schemas.openxmlformats.org/officeDocument/2006/relationships/slide" Target="slides/slide9.xml"/><Relationship Id="rId26" Type="http://schemas.openxmlformats.org/officeDocument/2006/relationships/slide" Target="slides/slide17.xml"/><Relationship Id="rId39" Type="http://schemas.openxmlformats.org/officeDocument/2006/relationships/handoutMaster" Target="handoutMasters/handoutMaster1.xml"/><Relationship Id="rId3" Type="http://schemas.openxmlformats.org/officeDocument/2006/relationships/customXml" Target="../customXml/item3.xml"/><Relationship Id="rId21" Type="http://schemas.openxmlformats.org/officeDocument/2006/relationships/slide" Target="slides/slide12.xml"/><Relationship Id="rId34" Type="http://schemas.openxmlformats.org/officeDocument/2006/relationships/slide" Target="slides/slide25.xml"/><Relationship Id="rId42" Type="http://schemas.openxmlformats.org/officeDocument/2006/relationships/viewProps" Target="viewProps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3.xml"/><Relationship Id="rId17" Type="http://schemas.openxmlformats.org/officeDocument/2006/relationships/slide" Target="slides/slide8.xml"/><Relationship Id="rId25" Type="http://schemas.openxmlformats.org/officeDocument/2006/relationships/slide" Target="slides/slide16.xml"/><Relationship Id="rId33" Type="http://schemas.openxmlformats.org/officeDocument/2006/relationships/slide" Target="slides/slide24.xml"/><Relationship Id="rId38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7.xml"/><Relationship Id="rId20" Type="http://schemas.openxmlformats.org/officeDocument/2006/relationships/slide" Target="slides/slide11.xml"/><Relationship Id="rId29" Type="http://schemas.openxmlformats.org/officeDocument/2006/relationships/slide" Target="slides/slide20.xml"/><Relationship Id="rId41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2.xml"/><Relationship Id="rId24" Type="http://schemas.openxmlformats.org/officeDocument/2006/relationships/slide" Target="slides/slide15.xml"/><Relationship Id="rId32" Type="http://schemas.openxmlformats.org/officeDocument/2006/relationships/slide" Target="slides/slide23.xml"/><Relationship Id="rId37" Type="http://schemas.openxmlformats.org/officeDocument/2006/relationships/slide" Target="slides/slide28.xml"/><Relationship Id="rId40" Type="http://schemas.openxmlformats.org/officeDocument/2006/relationships/commentAuthors" Target="commentAuthor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6.xml"/><Relationship Id="rId23" Type="http://schemas.openxmlformats.org/officeDocument/2006/relationships/slide" Target="slides/slide14.xml"/><Relationship Id="rId28" Type="http://schemas.openxmlformats.org/officeDocument/2006/relationships/slide" Target="slides/slide19.xml"/><Relationship Id="rId36" Type="http://schemas.openxmlformats.org/officeDocument/2006/relationships/slide" Target="slides/slide27.xml"/><Relationship Id="rId10" Type="http://schemas.openxmlformats.org/officeDocument/2006/relationships/slide" Target="slides/slide1.xml"/><Relationship Id="rId19" Type="http://schemas.openxmlformats.org/officeDocument/2006/relationships/slide" Target="slides/slide10.xml"/><Relationship Id="rId31" Type="http://schemas.openxmlformats.org/officeDocument/2006/relationships/slide" Target="slides/slide22.xml"/><Relationship Id="rId44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Master" Target="slideMasters/slideMaster6.xml"/><Relationship Id="rId14" Type="http://schemas.openxmlformats.org/officeDocument/2006/relationships/slide" Target="slides/slide5.xml"/><Relationship Id="rId22" Type="http://schemas.openxmlformats.org/officeDocument/2006/relationships/slide" Target="slides/slide13.xml"/><Relationship Id="rId27" Type="http://schemas.openxmlformats.org/officeDocument/2006/relationships/slide" Target="slides/slide18.xml"/><Relationship Id="rId30" Type="http://schemas.openxmlformats.org/officeDocument/2006/relationships/slide" Target="slides/slide21.xml"/><Relationship Id="rId35" Type="http://schemas.openxmlformats.org/officeDocument/2006/relationships/slide" Target="slides/slide26.xml"/><Relationship Id="rId43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 sz="1800" dirty="0" smtClean="0">
                <a:solidFill>
                  <a:schemeClr val="accent2">
                    <a:lumMod val="50000"/>
                  </a:schemeClr>
                </a:solidFill>
              </a:rPr>
              <a:t>€ billion</a:t>
            </a:r>
          </a:p>
          <a:p>
            <a:pPr>
              <a:defRPr/>
            </a:pPr>
            <a:r>
              <a:rPr lang="en-US" sz="1800" dirty="0" smtClean="0">
                <a:solidFill>
                  <a:schemeClr val="accent2">
                    <a:lumMod val="50000"/>
                  </a:schemeClr>
                </a:solidFill>
              </a:rPr>
              <a:t>In current prices</a:t>
            </a:r>
            <a:endParaRPr lang="en-US" sz="1800" dirty="0">
              <a:solidFill>
                <a:schemeClr val="accent2">
                  <a:lumMod val="50000"/>
                </a:schemeClr>
              </a:solidFill>
            </a:endParaRPr>
          </a:p>
        </c:rich>
      </c:tx>
      <c:layout>
        <c:manualLayout>
          <c:xMode val="edge"/>
          <c:yMode val="edge"/>
          <c:x val="0.69775664244322155"/>
          <c:y val="7.0310729988058679E-2"/>
        </c:manualLayout>
      </c:layout>
      <c:overlay val="0"/>
    </c:title>
    <c:autoTitleDeleted val="0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in XX prizes</c:v>
                </c:pt>
              </c:strCache>
            </c:strRef>
          </c:tx>
          <c:dPt>
            <c:idx val="0"/>
            <c:bubble3D val="0"/>
            <c:spPr>
              <a:ln cap="rnd"/>
            </c:spPr>
            <c:extLst>
              <c:ext xmlns:c16="http://schemas.microsoft.com/office/drawing/2014/chart" uri="{C3380CC4-5D6E-409C-BE32-E72D297353CC}">
                <c16:uniqueId val="{00000001-56BD-434C-B710-E57D07B91808}"/>
              </c:ext>
            </c:extLst>
          </c:dPt>
          <c:dPt>
            <c:idx val="1"/>
            <c:bubble3D val="0"/>
            <c:spPr>
              <a:solidFill>
                <a:schemeClr val="tx1"/>
              </a:solidFill>
            </c:spPr>
            <c:extLst>
              <c:ext xmlns:c16="http://schemas.microsoft.com/office/drawing/2014/chart" uri="{C3380CC4-5D6E-409C-BE32-E72D297353CC}">
                <c16:uniqueId val="{00000003-56BD-434C-B710-E57D07B91808}"/>
              </c:ext>
            </c:extLst>
          </c:dPt>
          <c:dPt>
            <c:idx val="4"/>
            <c:bubble3D val="0"/>
            <c:spPr>
              <a:solidFill>
                <a:schemeClr val="accent6"/>
              </a:solidFill>
            </c:spPr>
            <c:extLst>
              <c:ext xmlns:c16="http://schemas.microsoft.com/office/drawing/2014/chart" uri="{C3380CC4-5D6E-409C-BE32-E72D297353CC}">
                <c16:uniqueId val="{00000005-56BD-434C-B710-E57D07B91808}"/>
              </c:ext>
            </c:extLst>
          </c:dPt>
          <c:dLbls>
            <c:dLbl>
              <c:idx val="0"/>
              <c:layout>
                <c:manualLayout>
                  <c:x val="7.7026333959419706E-3"/>
                  <c:y val="2.433832961125108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>
                        <a:solidFill>
                          <a:schemeClr val="accent6"/>
                        </a:solidFill>
                      </a:rPr>
                      <a:t>€25.8</a:t>
                    </a:r>
                    <a:endParaRPr lang="en-US" dirty="0">
                      <a:solidFill>
                        <a:schemeClr val="accent6"/>
                      </a:solidFill>
                    </a:endParaRPr>
                  </a:p>
                </c:rich>
              </c:tx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56BD-434C-B710-E57D07B91808}"/>
                </c:ext>
              </c:extLst>
            </c:dLbl>
            <c:dLbl>
              <c:idx val="1"/>
              <c:layout>
                <c:manualLayout>
                  <c:x val="1.8486611277997389E-2"/>
                  <c:y val="0"/>
                </c:manualLayout>
              </c:layout>
              <c:tx>
                <c:rich>
                  <a:bodyPr/>
                  <a:lstStyle/>
                  <a:p>
                    <a:pPr>
                      <a:defRPr>
                        <a:solidFill>
                          <a:schemeClr val="accent6"/>
                        </a:solidFill>
                      </a:defRPr>
                    </a:pPr>
                    <a:r>
                      <a:rPr lang="en-US" dirty="0" smtClean="0">
                        <a:solidFill>
                          <a:schemeClr val="accent6"/>
                        </a:solidFill>
                      </a:rPr>
                      <a:t>€52.7</a:t>
                    </a:r>
                    <a:endParaRPr lang="en-US" dirty="0">
                      <a:solidFill>
                        <a:schemeClr val="accent6"/>
                      </a:solidFill>
                    </a:endParaRPr>
                  </a:p>
                </c:rich>
              </c:tx>
              <c:spPr>
                <a:noFill/>
                <a:ln>
                  <a:noFill/>
                </a:ln>
                <a:effectLst/>
              </c:spPr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56BD-434C-B710-E57D07B91808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r>
                      <a:rPr lang="en-US" dirty="0" smtClean="0">
                        <a:solidFill>
                          <a:schemeClr val="bg1"/>
                        </a:solidFill>
                      </a:rPr>
                      <a:t>€13.5</a:t>
                    </a:r>
                    <a:endParaRPr lang="en-US" dirty="0">
                      <a:solidFill>
                        <a:schemeClr val="tx2"/>
                      </a:solidFill>
                    </a:endParaRPr>
                  </a:p>
                </c:rich>
              </c:tx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56BD-434C-B710-E57D07B91808}"/>
                </c:ext>
              </c:extLst>
            </c:dLbl>
            <c:dLbl>
              <c:idx val="3"/>
              <c:layout>
                <c:manualLayout>
                  <c:x val="-5.8540935713658405E-2"/>
                  <c:y val="-0.12710016574764452"/>
                </c:manualLayout>
              </c:layout>
              <c:tx>
                <c:rich>
                  <a:bodyPr/>
                  <a:lstStyle/>
                  <a:p>
                    <a:pPr>
                      <a:defRPr>
                        <a:solidFill>
                          <a:schemeClr val="accent6"/>
                        </a:solidFill>
                      </a:defRPr>
                    </a:pPr>
                    <a:r>
                      <a:rPr lang="en-US" dirty="0" smtClean="0">
                        <a:solidFill>
                          <a:schemeClr val="accent6"/>
                        </a:solidFill>
                      </a:rPr>
                      <a:t>€2.1</a:t>
                    </a:r>
                    <a:endParaRPr lang="en-US" dirty="0">
                      <a:solidFill>
                        <a:schemeClr val="accent6"/>
                      </a:solidFill>
                    </a:endParaRPr>
                  </a:p>
                </c:rich>
              </c:tx>
              <c:spPr>
                <a:noFill/>
                <a:ln>
                  <a:noFill/>
                </a:ln>
                <a:effectLst/>
              </c:spPr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56BD-434C-B710-E57D07B91808}"/>
                </c:ext>
              </c:extLst>
            </c:dLbl>
            <c:dLbl>
              <c:idx val="4"/>
              <c:layout>
                <c:manualLayout>
                  <c:x val="5.8540935713658405E-2"/>
                  <c:y val="-0.1216916480562554"/>
                </c:manualLayout>
              </c:layout>
              <c:tx>
                <c:rich>
                  <a:bodyPr/>
                  <a:lstStyle/>
                  <a:p>
                    <a:pPr>
                      <a:defRPr>
                        <a:solidFill>
                          <a:schemeClr val="accent6"/>
                        </a:solidFill>
                      </a:defRPr>
                    </a:pPr>
                    <a:r>
                      <a:rPr lang="en-US" dirty="0" smtClean="0">
                        <a:solidFill>
                          <a:schemeClr val="accent6"/>
                        </a:solidFill>
                      </a:rPr>
                      <a:t>€2.4</a:t>
                    </a:r>
                    <a:endParaRPr lang="en-US" dirty="0">
                      <a:solidFill>
                        <a:schemeClr val="accent6"/>
                      </a:solidFill>
                    </a:endParaRPr>
                  </a:p>
                </c:rich>
              </c:tx>
              <c:spPr>
                <a:noFill/>
                <a:ln>
                  <a:noFill/>
                </a:ln>
                <a:effectLst/>
              </c:spPr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56BD-434C-B710-E57D07B9180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Sheet1!$A$2:$A$6</c:f>
              <c:strCache>
                <c:ptCount val="5"/>
                <c:pt idx="0">
                  <c:v>Excellent Science</c:v>
                </c:pt>
                <c:pt idx="1">
                  <c:v>Global Challenges &amp; European Ind. Comp.</c:v>
                </c:pt>
                <c:pt idx="2">
                  <c:v>Innovative Europe</c:v>
                </c:pt>
                <c:pt idx="3">
                  <c:v>Widening Part. &amp; ERA</c:v>
                </c:pt>
                <c:pt idx="4">
                  <c:v>Euratom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5"/>
                <c:pt idx="0">
                  <c:v>25.8</c:v>
                </c:pt>
                <c:pt idx="1">
                  <c:v>52.7</c:v>
                </c:pt>
                <c:pt idx="2">
                  <c:v>13.5</c:v>
                </c:pt>
                <c:pt idx="3">
                  <c:v>2.1</c:v>
                </c:pt>
                <c:pt idx="4">
                  <c:v>2.4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3A20-4BD7-960D-066BC2C805F5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0"/>
        </c:dLbls>
        <c:firstSliceAng val="0"/>
        <c:holeSize val="50"/>
      </c:doughnutChart>
    </c:plotArea>
    <c:legend>
      <c:legendPos val="r"/>
      <c:legendEntry>
        <c:idx val="0"/>
        <c:txPr>
          <a:bodyPr/>
          <a:lstStyle/>
          <a:p>
            <a:pPr>
              <a:defRPr>
                <a:solidFill>
                  <a:schemeClr val="accent6"/>
                </a:solidFill>
              </a:defRPr>
            </a:pPr>
            <a:endParaRPr lang="en-US"/>
          </a:p>
        </c:txPr>
      </c:legendEntry>
      <c:legendEntry>
        <c:idx val="1"/>
        <c:txPr>
          <a:bodyPr/>
          <a:lstStyle/>
          <a:p>
            <a:pPr>
              <a:defRPr>
                <a:solidFill>
                  <a:schemeClr val="accent6"/>
                </a:solidFill>
              </a:defRPr>
            </a:pPr>
            <a:endParaRPr lang="en-US"/>
          </a:p>
        </c:txPr>
      </c:legendEntry>
      <c:legendEntry>
        <c:idx val="2"/>
        <c:txPr>
          <a:bodyPr/>
          <a:lstStyle/>
          <a:p>
            <a:pPr>
              <a:defRPr>
                <a:solidFill>
                  <a:schemeClr val="accent6"/>
                </a:solidFill>
              </a:defRPr>
            </a:pPr>
            <a:endParaRPr lang="en-US"/>
          </a:p>
        </c:txPr>
      </c:legendEntry>
      <c:legendEntry>
        <c:idx val="3"/>
        <c:txPr>
          <a:bodyPr/>
          <a:lstStyle/>
          <a:p>
            <a:pPr>
              <a:defRPr>
                <a:solidFill>
                  <a:schemeClr val="accent6"/>
                </a:solidFill>
              </a:defRPr>
            </a:pPr>
            <a:endParaRPr lang="en-US"/>
          </a:p>
        </c:txPr>
      </c:legendEntry>
      <c:legendEntry>
        <c:idx val="4"/>
        <c:txPr>
          <a:bodyPr/>
          <a:lstStyle/>
          <a:p>
            <a:pPr>
              <a:defRPr>
                <a:solidFill>
                  <a:schemeClr val="accent6"/>
                </a:solidFill>
              </a:defRPr>
            </a:pPr>
            <a:endParaRPr lang="en-US"/>
          </a:p>
        </c:txPr>
      </c:legendEntry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C330EB2-F13B-4EBF-B706-A1CBBFD19409}" type="doc">
      <dgm:prSet loTypeId="urn:microsoft.com/office/officeart/2005/8/layout/hProcess9" loCatId="process" qsTypeId="urn:microsoft.com/office/officeart/2005/8/quickstyle/simple1" qsCatId="simple" csTypeId="urn:microsoft.com/office/officeart/2005/8/colors/accent1_2" csCatId="accent1" phldr="1"/>
      <dgm:spPr/>
    </dgm:pt>
    <dgm:pt modelId="{6991BBDF-F165-4B26-9F28-B5D4097C587E}">
      <dgm:prSet phldrT="[Text]"/>
      <dgm:spPr>
        <a:solidFill>
          <a:schemeClr val="accent6"/>
        </a:solidFill>
        <a:ln>
          <a:solidFill>
            <a:schemeClr val="accent6"/>
          </a:solidFill>
        </a:ln>
      </dgm:spPr>
      <dgm:t>
        <a:bodyPr/>
        <a:lstStyle/>
        <a:p>
          <a:r>
            <a:rPr lang="en-US" dirty="0" smtClean="0">
              <a:solidFill>
                <a:schemeClr val="bg2"/>
              </a:solidFill>
            </a:rPr>
            <a:t>Horizon Europe legislative package</a:t>
          </a:r>
          <a:endParaRPr lang="en-US" dirty="0">
            <a:solidFill>
              <a:schemeClr val="bg2"/>
            </a:solidFill>
          </a:endParaRPr>
        </a:p>
      </dgm:t>
    </dgm:pt>
    <dgm:pt modelId="{F49AACAC-BF43-480B-A93E-193E21515A33}" type="parTrans" cxnId="{61411A6D-D7BF-47AE-A445-80043E6B65AE}">
      <dgm:prSet/>
      <dgm:spPr/>
      <dgm:t>
        <a:bodyPr/>
        <a:lstStyle/>
        <a:p>
          <a:endParaRPr lang="en-US"/>
        </a:p>
      </dgm:t>
    </dgm:pt>
    <dgm:pt modelId="{0B08DD31-8139-445F-A6C1-62DC46541D91}" type="sibTrans" cxnId="{61411A6D-D7BF-47AE-A445-80043E6B65AE}">
      <dgm:prSet/>
      <dgm:spPr/>
      <dgm:t>
        <a:bodyPr/>
        <a:lstStyle/>
        <a:p>
          <a:endParaRPr lang="en-US"/>
        </a:p>
      </dgm:t>
    </dgm:pt>
    <dgm:pt modelId="{9DB89713-E42B-4A97-AE1C-77B2C8FD47B7}">
      <dgm:prSet/>
      <dgm:spPr>
        <a:solidFill>
          <a:schemeClr val="accent6"/>
        </a:solidFill>
        <a:ln>
          <a:noFill/>
        </a:ln>
      </dgm:spPr>
      <dgm:t>
        <a:bodyPr/>
        <a:lstStyle/>
        <a:p>
          <a:r>
            <a:rPr lang="en-GB" b="0" dirty="0" smtClean="0">
              <a:solidFill>
                <a:schemeClr val="bg2"/>
              </a:solidFill>
            </a:rPr>
            <a:t>Strategic Plan 2021-2024</a:t>
          </a:r>
        </a:p>
      </dgm:t>
    </dgm:pt>
    <dgm:pt modelId="{E83A1B6C-A9A2-45EA-98AC-E847B8B779F9}" type="parTrans" cxnId="{F25E8C8C-07D3-4D04-BA35-AA8E7AFCF03C}">
      <dgm:prSet/>
      <dgm:spPr/>
      <dgm:t>
        <a:bodyPr/>
        <a:lstStyle/>
        <a:p>
          <a:endParaRPr lang="en-US"/>
        </a:p>
      </dgm:t>
    </dgm:pt>
    <dgm:pt modelId="{66C5AEA8-F7C1-4D08-A52D-2C295670E0F3}" type="sibTrans" cxnId="{F25E8C8C-07D3-4D04-BA35-AA8E7AFCF03C}">
      <dgm:prSet/>
      <dgm:spPr/>
      <dgm:t>
        <a:bodyPr/>
        <a:lstStyle/>
        <a:p>
          <a:endParaRPr lang="en-US"/>
        </a:p>
      </dgm:t>
    </dgm:pt>
    <dgm:pt modelId="{CBF40257-1C62-4647-B1FE-304C03A3E6B9}">
      <dgm:prSet/>
      <dgm:spPr>
        <a:solidFill>
          <a:schemeClr val="accent6"/>
        </a:solidFill>
        <a:ln>
          <a:noFill/>
        </a:ln>
      </dgm:spPr>
      <dgm:t>
        <a:bodyPr/>
        <a:lstStyle/>
        <a:p>
          <a:r>
            <a:rPr lang="en-GB" b="0" dirty="0" smtClean="0">
              <a:solidFill>
                <a:schemeClr val="bg2"/>
              </a:solidFill>
            </a:rPr>
            <a:t>Work programme 2021-2022</a:t>
          </a:r>
        </a:p>
      </dgm:t>
    </dgm:pt>
    <dgm:pt modelId="{AD76076A-5DEB-41E7-8027-618D4B37638C}" type="parTrans" cxnId="{74081AFA-49AC-4488-9F7F-79A4CCE1EF64}">
      <dgm:prSet/>
      <dgm:spPr/>
      <dgm:t>
        <a:bodyPr/>
        <a:lstStyle/>
        <a:p>
          <a:endParaRPr lang="en-US"/>
        </a:p>
      </dgm:t>
    </dgm:pt>
    <dgm:pt modelId="{CA6C64AD-8610-4451-A5C6-E2BF7C4D364D}" type="sibTrans" cxnId="{74081AFA-49AC-4488-9F7F-79A4CCE1EF64}">
      <dgm:prSet/>
      <dgm:spPr/>
      <dgm:t>
        <a:bodyPr/>
        <a:lstStyle/>
        <a:p>
          <a:endParaRPr lang="en-US"/>
        </a:p>
      </dgm:t>
    </dgm:pt>
    <dgm:pt modelId="{6E8C3982-1447-4CD1-A18A-2B93F384DA41}">
      <dgm:prSet/>
      <dgm:spPr>
        <a:solidFill>
          <a:schemeClr val="accent6"/>
        </a:solidFill>
        <a:ln>
          <a:noFill/>
        </a:ln>
      </dgm:spPr>
      <dgm:t>
        <a:bodyPr/>
        <a:lstStyle/>
        <a:p>
          <a:r>
            <a:rPr lang="en-GB" b="0" dirty="0" smtClean="0">
              <a:solidFill>
                <a:schemeClr val="bg2"/>
              </a:solidFill>
            </a:rPr>
            <a:t>Calls for proposals</a:t>
          </a:r>
        </a:p>
      </dgm:t>
    </dgm:pt>
    <dgm:pt modelId="{BFF7AD92-8234-46A1-8103-5238678FEEEB}" type="parTrans" cxnId="{0C91981F-573B-498E-BE09-4270C1EB9BBA}">
      <dgm:prSet/>
      <dgm:spPr/>
      <dgm:t>
        <a:bodyPr/>
        <a:lstStyle/>
        <a:p>
          <a:endParaRPr lang="en-US"/>
        </a:p>
      </dgm:t>
    </dgm:pt>
    <dgm:pt modelId="{0304C51C-E203-4D96-B3B4-7786B1F8C9C5}" type="sibTrans" cxnId="{0C91981F-573B-498E-BE09-4270C1EB9BBA}">
      <dgm:prSet/>
      <dgm:spPr/>
      <dgm:t>
        <a:bodyPr/>
        <a:lstStyle/>
        <a:p>
          <a:endParaRPr lang="en-US"/>
        </a:p>
      </dgm:t>
    </dgm:pt>
    <dgm:pt modelId="{AE19BC80-7FA4-4FDE-924F-B7C95F09AADD}" type="pres">
      <dgm:prSet presAssocID="{2C330EB2-F13B-4EBF-B706-A1CBBFD19409}" presName="CompostProcess" presStyleCnt="0">
        <dgm:presLayoutVars>
          <dgm:dir/>
          <dgm:resizeHandles val="exact"/>
        </dgm:presLayoutVars>
      </dgm:prSet>
      <dgm:spPr/>
    </dgm:pt>
    <dgm:pt modelId="{0DCF9E2E-CADF-4730-AB7F-F8D0079DE8FF}" type="pres">
      <dgm:prSet presAssocID="{2C330EB2-F13B-4EBF-B706-A1CBBFD19409}" presName="arrow" presStyleLbl="bgShp" presStyleIdx="0" presStyleCnt="1" custScaleX="117647" custLinFactNeighborX="2137" custLinFactNeighborY="310"/>
      <dgm:spPr>
        <a:solidFill>
          <a:schemeClr val="accent4"/>
        </a:solidFill>
      </dgm:spPr>
    </dgm:pt>
    <dgm:pt modelId="{CF7A35AE-ED87-4A72-9B37-5D9F332DB835}" type="pres">
      <dgm:prSet presAssocID="{2C330EB2-F13B-4EBF-B706-A1CBBFD19409}" presName="linearProcess" presStyleCnt="0"/>
      <dgm:spPr/>
    </dgm:pt>
    <dgm:pt modelId="{0DED2617-14E7-4874-9C28-23BB30117105}" type="pres">
      <dgm:prSet presAssocID="{6991BBDF-F165-4B26-9F28-B5D4097C587E}" presName="textNode" presStyleLbl="node1" presStyleIdx="0" presStyleCnt="4" custScaleX="64633" custScaleY="76799" custLinFactX="-3302" custLinFactNeighborX="-10000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1712070-82BB-4F73-9875-1838701E6067}" type="pres">
      <dgm:prSet presAssocID="{0B08DD31-8139-445F-A6C1-62DC46541D91}" presName="sibTrans" presStyleCnt="0"/>
      <dgm:spPr/>
    </dgm:pt>
    <dgm:pt modelId="{144ADD30-22E4-49D8-8667-E41F58E86D51}" type="pres">
      <dgm:prSet presAssocID="{9DB89713-E42B-4A97-AE1C-77B2C8FD47B7}" presName="textNode" presStyleLbl="node1" presStyleIdx="1" presStyleCnt="4" custScaleX="64633" custScaleY="76799" custLinFactX="-3302" custLinFactNeighborX="-10000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58624C0-E69F-479D-9BD5-51F47084CF2B}" type="pres">
      <dgm:prSet presAssocID="{66C5AEA8-F7C1-4D08-A52D-2C295670E0F3}" presName="sibTrans" presStyleCnt="0"/>
      <dgm:spPr/>
    </dgm:pt>
    <dgm:pt modelId="{C9106068-C1A2-4477-9085-58B21517FA95}" type="pres">
      <dgm:prSet presAssocID="{CBF40257-1C62-4647-B1FE-304C03A3E6B9}" presName="textNode" presStyleLbl="node1" presStyleIdx="2" presStyleCnt="4" custScaleX="64633" custScaleY="76799" custLinFactX="-3302" custLinFactNeighborX="-10000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4713521-597D-47A3-B421-59946781AFA4}" type="pres">
      <dgm:prSet presAssocID="{CA6C64AD-8610-4451-A5C6-E2BF7C4D364D}" presName="sibTrans" presStyleCnt="0"/>
      <dgm:spPr/>
    </dgm:pt>
    <dgm:pt modelId="{ADFD3C21-61C5-4BC1-BFC1-86A534E0F954}" type="pres">
      <dgm:prSet presAssocID="{6E8C3982-1447-4CD1-A18A-2B93F384DA41}" presName="textNode" presStyleLbl="node1" presStyleIdx="3" presStyleCnt="4" custScaleX="64633" custScaleY="76799" custLinFactX="-3302" custLinFactNeighborX="-10000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61F1E791-55D9-4683-AC8B-2D3C3B02FE22}" type="presOf" srcId="{9DB89713-E42B-4A97-AE1C-77B2C8FD47B7}" destId="{144ADD30-22E4-49D8-8667-E41F58E86D51}" srcOrd="0" destOrd="0" presId="urn:microsoft.com/office/officeart/2005/8/layout/hProcess9"/>
    <dgm:cxn modelId="{C37F56F0-38D5-4AC0-B4B7-F630B36FACC6}" type="presOf" srcId="{2C330EB2-F13B-4EBF-B706-A1CBBFD19409}" destId="{AE19BC80-7FA4-4FDE-924F-B7C95F09AADD}" srcOrd="0" destOrd="0" presId="urn:microsoft.com/office/officeart/2005/8/layout/hProcess9"/>
    <dgm:cxn modelId="{5E9EC83B-D17E-42B9-8024-6AECCDCF9B5C}" type="presOf" srcId="{6E8C3982-1447-4CD1-A18A-2B93F384DA41}" destId="{ADFD3C21-61C5-4BC1-BFC1-86A534E0F954}" srcOrd="0" destOrd="0" presId="urn:microsoft.com/office/officeart/2005/8/layout/hProcess9"/>
    <dgm:cxn modelId="{61411A6D-D7BF-47AE-A445-80043E6B65AE}" srcId="{2C330EB2-F13B-4EBF-B706-A1CBBFD19409}" destId="{6991BBDF-F165-4B26-9F28-B5D4097C587E}" srcOrd="0" destOrd="0" parTransId="{F49AACAC-BF43-480B-A93E-193E21515A33}" sibTransId="{0B08DD31-8139-445F-A6C1-62DC46541D91}"/>
    <dgm:cxn modelId="{F25E8C8C-07D3-4D04-BA35-AA8E7AFCF03C}" srcId="{2C330EB2-F13B-4EBF-B706-A1CBBFD19409}" destId="{9DB89713-E42B-4A97-AE1C-77B2C8FD47B7}" srcOrd="1" destOrd="0" parTransId="{E83A1B6C-A9A2-45EA-98AC-E847B8B779F9}" sibTransId="{66C5AEA8-F7C1-4D08-A52D-2C295670E0F3}"/>
    <dgm:cxn modelId="{9FA8DEA9-35AF-46EE-A13D-61ACBF3D5F60}" type="presOf" srcId="{CBF40257-1C62-4647-B1FE-304C03A3E6B9}" destId="{C9106068-C1A2-4477-9085-58B21517FA95}" srcOrd="0" destOrd="0" presId="urn:microsoft.com/office/officeart/2005/8/layout/hProcess9"/>
    <dgm:cxn modelId="{78F3FA2C-AC84-4D4D-BDD5-E1EB2A211FFF}" type="presOf" srcId="{6991BBDF-F165-4B26-9F28-B5D4097C587E}" destId="{0DED2617-14E7-4874-9C28-23BB30117105}" srcOrd="0" destOrd="0" presId="urn:microsoft.com/office/officeart/2005/8/layout/hProcess9"/>
    <dgm:cxn modelId="{74081AFA-49AC-4488-9F7F-79A4CCE1EF64}" srcId="{2C330EB2-F13B-4EBF-B706-A1CBBFD19409}" destId="{CBF40257-1C62-4647-B1FE-304C03A3E6B9}" srcOrd="2" destOrd="0" parTransId="{AD76076A-5DEB-41E7-8027-618D4B37638C}" sibTransId="{CA6C64AD-8610-4451-A5C6-E2BF7C4D364D}"/>
    <dgm:cxn modelId="{0C91981F-573B-498E-BE09-4270C1EB9BBA}" srcId="{2C330EB2-F13B-4EBF-B706-A1CBBFD19409}" destId="{6E8C3982-1447-4CD1-A18A-2B93F384DA41}" srcOrd="3" destOrd="0" parTransId="{BFF7AD92-8234-46A1-8103-5238678FEEEB}" sibTransId="{0304C51C-E203-4D96-B3B4-7786B1F8C9C5}"/>
    <dgm:cxn modelId="{6536AF9D-A96E-4518-9240-3D81C48996FC}" type="presParOf" srcId="{AE19BC80-7FA4-4FDE-924F-B7C95F09AADD}" destId="{0DCF9E2E-CADF-4730-AB7F-F8D0079DE8FF}" srcOrd="0" destOrd="0" presId="urn:microsoft.com/office/officeart/2005/8/layout/hProcess9"/>
    <dgm:cxn modelId="{1C58B2B7-2725-489F-9F4E-BA279F95F462}" type="presParOf" srcId="{AE19BC80-7FA4-4FDE-924F-B7C95F09AADD}" destId="{CF7A35AE-ED87-4A72-9B37-5D9F332DB835}" srcOrd="1" destOrd="0" presId="urn:microsoft.com/office/officeart/2005/8/layout/hProcess9"/>
    <dgm:cxn modelId="{015BF612-13E0-4892-80C7-02991BD81C7D}" type="presParOf" srcId="{CF7A35AE-ED87-4A72-9B37-5D9F332DB835}" destId="{0DED2617-14E7-4874-9C28-23BB30117105}" srcOrd="0" destOrd="0" presId="urn:microsoft.com/office/officeart/2005/8/layout/hProcess9"/>
    <dgm:cxn modelId="{C4A882AA-2280-4A55-91F3-0183098EB530}" type="presParOf" srcId="{CF7A35AE-ED87-4A72-9B37-5D9F332DB835}" destId="{61712070-82BB-4F73-9875-1838701E6067}" srcOrd="1" destOrd="0" presId="urn:microsoft.com/office/officeart/2005/8/layout/hProcess9"/>
    <dgm:cxn modelId="{1E9F6A88-C52F-4DCE-8849-23BBDD4D4948}" type="presParOf" srcId="{CF7A35AE-ED87-4A72-9B37-5D9F332DB835}" destId="{144ADD30-22E4-49D8-8667-E41F58E86D51}" srcOrd="2" destOrd="0" presId="urn:microsoft.com/office/officeart/2005/8/layout/hProcess9"/>
    <dgm:cxn modelId="{6387E49E-4183-4E4E-8A66-840EE91E8EC6}" type="presParOf" srcId="{CF7A35AE-ED87-4A72-9B37-5D9F332DB835}" destId="{858624C0-E69F-479D-9BD5-51F47084CF2B}" srcOrd="3" destOrd="0" presId="urn:microsoft.com/office/officeart/2005/8/layout/hProcess9"/>
    <dgm:cxn modelId="{1D72DBCF-3370-43DC-855F-0133D9136587}" type="presParOf" srcId="{CF7A35AE-ED87-4A72-9B37-5D9F332DB835}" destId="{C9106068-C1A2-4477-9085-58B21517FA95}" srcOrd="4" destOrd="0" presId="urn:microsoft.com/office/officeart/2005/8/layout/hProcess9"/>
    <dgm:cxn modelId="{520320DD-9D6B-43D1-BF60-AD4E3D038288}" type="presParOf" srcId="{CF7A35AE-ED87-4A72-9B37-5D9F332DB835}" destId="{A4713521-597D-47A3-B421-59946781AFA4}" srcOrd="5" destOrd="0" presId="urn:microsoft.com/office/officeart/2005/8/layout/hProcess9"/>
    <dgm:cxn modelId="{30EA17EA-6304-4BA5-846F-C43370A20A41}" type="presParOf" srcId="{CF7A35AE-ED87-4A72-9B37-5D9F332DB835}" destId="{ADFD3C21-61C5-4BC1-BFC1-86A534E0F954}" srcOrd="6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DCF9E2E-CADF-4730-AB7F-F8D0079DE8FF}">
      <dsp:nvSpPr>
        <dsp:cNvPr id="0" name=""/>
        <dsp:cNvSpPr/>
      </dsp:nvSpPr>
      <dsp:spPr>
        <a:xfrm>
          <a:off x="4" y="0"/>
          <a:ext cx="8559598" cy="2952328"/>
        </a:xfrm>
        <a:prstGeom prst="rightArrow">
          <a:avLst/>
        </a:prstGeom>
        <a:solidFill>
          <a:schemeClr val="accent4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DED2617-14E7-4874-9C28-23BB30117105}">
      <dsp:nvSpPr>
        <dsp:cNvPr id="0" name=""/>
        <dsp:cNvSpPr/>
      </dsp:nvSpPr>
      <dsp:spPr>
        <a:xfrm>
          <a:off x="236608" y="1022692"/>
          <a:ext cx="1780718" cy="906943"/>
        </a:xfrm>
        <a:prstGeom prst="roundRect">
          <a:avLst/>
        </a:prstGeom>
        <a:solidFill>
          <a:schemeClr val="accent6"/>
        </a:solidFill>
        <a:ln w="25400" cap="flat" cmpd="sng" algn="ctr">
          <a:solidFill>
            <a:schemeClr val="accent6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>
              <a:solidFill>
                <a:schemeClr val="bg2"/>
              </a:solidFill>
            </a:rPr>
            <a:t>Horizon Europe legislative package</a:t>
          </a:r>
          <a:endParaRPr lang="en-US" sz="1700" kern="1200" dirty="0">
            <a:solidFill>
              <a:schemeClr val="bg2"/>
            </a:solidFill>
          </a:endParaRPr>
        </a:p>
      </dsp:txBody>
      <dsp:txXfrm>
        <a:off x="280881" y="1066965"/>
        <a:ext cx="1692172" cy="818397"/>
      </dsp:txXfrm>
    </dsp:sp>
    <dsp:sp modelId="{144ADD30-22E4-49D8-8667-E41F58E86D51}">
      <dsp:nvSpPr>
        <dsp:cNvPr id="0" name=""/>
        <dsp:cNvSpPr/>
      </dsp:nvSpPr>
      <dsp:spPr>
        <a:xfrm>
          <a:off x="2173639" y="1022692"/>
          <a:ext cx="1780718" cy="906943"/>
        </a:xfrm>
        <a:prstGeom prst="roundRect">
          <a:avLst/>
        </a:prstGeom>
        <a:solidFill>
          <a:schemeClr val="accent6"/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700" b="0" kern="1200" dirty="0" smtClean="0">
              <a:solidFill>
                <a:schemeClr val="bg2"/>
              </a:solidFill>
            </a:rPr>
            <a:t>Strategic Plan 2021-2024</a:t>
          </a:r>
        </a:p>
      </dsp:txBody>
      <dsp:txXfrm>
        <a:off x="2217912" y="1066965"/>
        <a:ext cx="1692172" cy="818397"/>
      </dsp:txXfrm>
    </dsp:sp>
    <dsp:sp modelId="{C9106068-C1A2-4477-9085-58B21517FA95}">
      <dsp:nvSpPr>
        <dsp:cNvPr id="0" name=""/>
        <dsp:cNvSpPr/>
      </dsp:nvSpPr>
      <dsp:spPr>
        <a:xfrm>
          <a:off x="4110670" y="1022692"/>
          <a:ext cx="1780718" cy="906943"/>
        </a:xfrm>
        <a:prstGeom prst="roundRect">
          <a:avLst/>
        </a:prstGeom>
        <a:solidFill>
          <a:schemeClr val="accent6"/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700" b="0" kern="1200" dirty="0" smtClean="0">
              <a:solidFill>
                <a:schemeClr val="bg2"/>
              </a:solidFill>
            </a:rPr>
            <a:t>Work programme 2021-2022</a:t>
          </a:r>
        </a:p>
      </dsp:txBody>
      <dsp:txXfrm>
        <a:off x="4154943" y="1066965"/>
        <a:ext cx="1692172" cy="818397"/>
      </dsp:txXfrm>
    </dsp:sp>
    <dsp:sp modelId="{ADFD3C21-61C5-4BC1-BFC1-86A534E0F954}">
      <dsp:nvSpPr>
        <dsp:cNvPr id="0" name=""/>
        <dsp:cNvSpPr/>
      </dsp:nvSpPr>
      <dsp:spPr>
        <a:xfrm>
          <a:off x="6047702" y="1022692"/>
          <a:ext cx="1780718" cy="906943"/>
        </a:xfrm>
        <a:prstGeom prst="roundRect">
          <a:avLst/>
        </a:prstGeom>
        <a:solidFill>
          <a:schemeClr val="accent6"/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700" b="0" kern="1200" dirty="0" smtClean="0">
              <a:solidFill>
                <a:schemeClr val="bg2"/>
              </a:solidFill>
            </a:rPr>
            <a:t>Calls for proposals</a:t>
          </a:r>
        </a:p>
      </dsp:txBody>
      <dsp:txXfrm>
        <a:off x="6091975" y="1066965"/>
        <a:ext cx="1692172" cy="81839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3" y="0"/>
            <a:ext cx="2946400" cy="4941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608" tIns="45304" rIns="90608" bIns="45304" numCol="1" anchor="t" anchorCtr="0" compatLnSpc="1">
            <a:prstTxWarp prst="textNoShape">
              <a:avLst/>
            </a:prstTxWarp>
          </a:bodyPr>
          <a:lstStyle>
            <a:lvl1pPr>
              <a:defRPr sz="1200" b="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49691" y="0"/>
            <a:ext cx="2946400" cy="4941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608" tIns="45304" rIns="90608" bIns="45304" numCol="1" anchor="t" anchorCtr="0" compatLnSpc="1">
            <a:prstTxWarp prst="textNoShape">
              <a:avLst/>
            </a:prstTxWarp>
          </a:bodyPr>
          <a:lstStyle>
            <a:lvl1pPr algn="r">
              <a:defRPr sz="1200" b="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789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3" y="9376903"/>
            <a:ext cx="2946400" cy="4941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608" tIns="45304" rIns="90608" bIns="45304" numCol="1" anchor="b" anchorCtr="0" compatLnSpc="1">
            <a:prstTxWarp prst="textNoShape">
              <a:avLst/>
            </a:prstTxWarp>
          </a:bodyPr>
          <a:lstStyle>
            <a:lvl1pPr>
              <a:defRPr sz="1200" b="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789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49691" y="9376903"/>
            <a:ext cx="2946400" cy="4941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608" tIns="45304" rIns="90608" bIns="45304" numCol="1" anchor="b" anchorCtr="0" compatLnSpc="1">
            <a:prstTxWarp prst="textNoShape">
              <a:avLst/>
            </a:prstTxWarp>
          </a:bodyPr>
          <a:lstStyle>
            <a:lvl1pPr algn="r">
              <a:defRPr sz="1200" b="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fld id="{5EC7A9CE-B5D3-4830-AA57-DD8049CE9F26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3676622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3" y="0"/>
            <a:ext cx="2946400" cy="4941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608" tIns="45304" rIns="90608" bIns="45304" numCol="1" anchor="t" anchorCtr="0" compatLnSpc="1">
            <a:prstTxWarp prst="textNoShape">
              <a:avLst/>
            </a:prstTxWarp>
          </a:bodyPr>
          <a:lstStyle>
            <a:lvl1pPr>
              <a:defRPr sz="1200" b="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49691" y="0"/>
            <a:ext cx="2946400" cy="4941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608" tIns="45304" rIns="90608" bIns="45304" numCol="1" anchor="t" anchorCtr="0" compatLnSpc="1">
            <a:prstTxWarp prst="textNoShape">
              <a:avLst/>
            </a:prstTxWarp>
          </a:bodyPr>
          <a:lstStyle>
            <a:lvl1pPr algn="r">
              <a:defRPr sz="1200" b="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19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30275" y="739775"/>
            <a:ext cx="4938713" cy="370363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686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450" y="4689243"/>
            <a:ext cx="5438776" cy="44429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608" tIns="45304" rIns="90608" bIns="4530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 smtClean="0"/>
              <a:t>Click to edit Master text styles</a:t>
            </a:r>
          </a:p>
          <a:p>
            <a:pPr lvl="1"/>
            <a:r>
              <a:rPr lang="en-GB" noProof="0" smtClean="0"/>
              <a:t>Second level</a:t>
            </a:r>
          </a:p>
          <a:p>
            <a:pPr lvl="2"/>
            <a:r>
              <a:rPr lang="en-GB" noProof="0" smtClean="0"/>
              <a:t>Third level</a:t>
            </a:r>
          </a:p>
          <a:p>
            <a:pPr lvl="3"/>
            <a:r>
              <a:rPr lang="en-GB" noProof="0" smtClean="0"/>
              <a:t>Fourth level</a:t>
            </a:r>
          </a:p>
          <a:p>
            <a:pPr lvl="4"/>
            <a:r>
              <a:rPr lang="en-GB" noProof="0" smtClean="0"/>
              <a:t>Fifth level</a:t>
            </a:r>
          </a:p>
        </p:txBody>
      </p:sp>
      <p:sp>
        <p:nvSpPr>
          <p:cNvPr id="3687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3" y="9376903"/>
            <a:ext cx="2946400" cy="4941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608" tIns="45304" rIns="90608" bIns="45304" numCol="1" anchor="b" anchorCtr="0" compatLnSpc="1">
            <a:prstTxWarp prst="textNoShape">
              <a:avLst/>
            </a:prstTxWarp>
          </a:bodyPr>
          <a:lstStyle>
            <a:lvl1pPr>
              <a:defRPr sz="1200" b="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687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49691" y="9376903"/>
            <a:ext cx="2946400" cy="4941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608" tIns="45304" rIns="90608" bIns="45304" numCol="1" anchor="b" anchorCtr="0" compatLnSpc="1">
            <a:prstTxWarp prst="textNoShape">
              <a:avLst/>
            </a:prstTxWarp>
          </a:bodyPr>
          <a:lstStyle>
            <a:lvl1pPr algn="r">
              <a:defRPr sz="1200" b="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fld id="{36441B25-C4D1-47DB-817D-B9C4FC5392FB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2992382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6441B25-C4D1-47DB-817D-B9C4FC5392FB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0136984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 lang="en-GB" sz="105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6441B25-C4D1-47DB-817D-B9C4FC5392FB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1136228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6441B25-C4D1-47DB-817D-B9C4FC5392FB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4171046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6441B25-C4D1-47DB-817D-B9C4FC5392FB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4077458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6441B25-C4D1-47DB-817D-B9C4FC5392FB}" type="slidenum">
              <a:rPr lang="en-GB" smtClean="0"/>
              <a:pPr>
                <a:defRPr/>
              </a:pPr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4211162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/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6441B25-C4D1-47DB-817D-B9C4FC5392FB}" type="slidenum">
              <a:rPr lang="en-GB" smtClean="0"/>
              <a:pPr>
                <a:defRPr/>
              </a:pPr>
              <a:t>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3730863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B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6441B25-C4D1-47DB-817D-B9C4FC5392FB}" type="slidenum">
              <a:rPr lang="en-GB" smtClean="0"/>
              <a:pPr>
                <a:defRPr/>
              </a:pPr>
              <a:t>16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0973853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906079">
              <a:defRPr/>
            </a:pPr>
            <a:fld id="{36441B25-C4D1-47DB-817D-B9C4FC5392FB}" type="slidenum">
              <a:rPr lang="en-GB">
                <a:solidFill>
                  <a:srgbClr val="000000"/>
                </a:solidFill>
              </a:rPr>
              <a:pPr defTabSz="906079">
                <a:defRPr/>
              </a:pPr>
              <a:t>17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489841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6441B25-C4D1-47DB-817D-B9C4FC5392FB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3615216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/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897269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6441B25-C4D1-47DB-817D-B9C4FC5392FB}" type="slidenum">
              <a:rPr kumimoji="0" lang="en-GB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897269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3005112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6441B25-C4D1-47DB-817D-B9C4FC5392FB}" type="slidenum">
              <a:rPr lang="en-GB" smtClean="0"/>
              <a:pPr>
                <a:defRPr/>
              </a:pPr>
              <a:t>22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0171461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6441B25-C4D1-47DB-817D-B9C4FC5392FB}" type="slidenum">
              <a:rPr lang="en-GB" smtClean="0"/>
              <a:pPr>
                <a:defRPr/>
              </a:pPr>
              <a:t>2</a:t>
            </a:fld>
            <a:endParaRPr lang="en-GB" dirty="0"/>
          </a:p>
        </p:txBody>
      </p:sp>
      <p:sp>
        <p:nvSpPr>
          <p:cNvPr id="6" name="Rectangle 5"/>
          <p:cNvSpPr/>
          <p:nvPr/>
        </p:nvSpPr>
        <p:spPr>
          <a:xfrm>
            <a:off x="951417" y="5079566"/>
            <a:ext cx="4917558" cy="28834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eaLnBrk="0" hangingPunct="0">
              <a:spcBef>
                <a:spcPct val="30000"/>
              </a:spcBef>
            </a:pPr>
            <a:r>
              <a:rPr lang="en-GB" sz="1200" b="0" dirty="0">
                <a:solidFill>
                  <a:srgbClr val="000000"/>
                </a:solidFill>
                <a:latin typeface="Arial" charset="0"/>
              </a:rPr>
              <a:t>Investing in research and innovation is investing in Europe’s future. It helps us to compete globally and preserve our unique social model and European way of life. </a:t>
            </a:r>
          </a:p>
          <a:p>
            <a:pPr lvl="0" algn="just" eaLnBrk="0" hangingPunct="0">
              <a:spcBef>
                <a:spcPct val="30000"/>
              </a:spcBef>
            </a:pPr>
            <a:r>
              <a:rPr lang="en-GB" sz="1200" b="0" dirty="0">
                <a:solidFill>
                  <a:srgbClr val="000000"/>
                </a:solidFill>
                <a:latin typeface="Arial" charset="0"/>
              </a:rPr>
              <a:t>R&amp;I improves the daily lives of millions of people here in Europe and around the world, helping to solve some of our biggest societal and generational challenges. </a:t>
            </a:r>
          </a:p>
          <a:p>
            <a:pPr lvl="0" algn="just" eaLnBrk="0" hangingPunct="0">
              <a:spcBef>
                <a:spcPct val="30000"/>
              </a:spcBef>
            </a:pPr>
            <a:r>
              <a:rPr lang="en-GB" sz="1200" b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Horizon Europe proposal significantly contributes to achieve the Commission's priorities and the global policy priorities.</a:t>
            </a:r>
          </a:p>
          <a:p>
            <a:pPr lvl="0" algn="just" eaLnBrk="0" hangingPunct="0">
              <a:spcBef>
                <a:spcPct val="30000"/>
              </a:spcBef>
            </a:pPr>
            <a:r>
              <a:rPr lang="en-GB" sz="1200" b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This includes foremost the Sustainable Development Goals as well as the climate objectives in line with the Union's commitment to implement the Paris Agreement.</a:t>
            </a:r>
          </a:p>
          <a:p>
            <a:pPr lvl="0" algn="just" eaLnBrk="0" hangingPunct="0">
              <a:spcBef>
                <a:spcPct val="30000"/>
              </a:spcBef>
            </a:pPr>
            <a:r>
              <a:rPr lang="en-GB" sz="1200" b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Regarding the latter the contribution expected from this programme is increased to 35% to reach the overall target of 25% of the Union expenditure.</a:t>
            </a:r>
          </a:p>
        </p:txBody>
      </p:sp>
    </p:spTree>
    <p:extLst>
      <p:ext uri="{BB962C8B-B14F-4D97-AF65-F5344CB8AC3E}">
        <p14:creationId xmlns:p14="http://schemas.microsoft.com/office/powerpoint/2010/main" val="323058915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/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04342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6441B25-C4D1-47DB-817D-B9C4FC5392FB}" type="slidenum">
              <a:rPr kumimoji="0" lang="en-GB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0434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26</a:t>
            </a:fld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4978747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/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04342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6441B25-C4D1-47DB-817D-B9C4FC5392FB}" type="slidenum">
              <a:rPr kumimoji="0" lang="en-GB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0434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27</a:t>
            </a:fld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04297939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6441B25-C4D1-47DB-817D-B9C4FC5392FB}" type="slidenum">
              <a:rPr lang="en-GB" smtClean="0"/>
              <a:pPr>
                <a:defRPr/>
              </a:pPr>
              <a:t>28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2329869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 algn="just"/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6441B25-C4D1-47DB-817D-B9C4FC5392FB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9585993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6441B25-C4D1-47DB-817D-B9C4FC5392FB}" type="slidenum">
              <a:rPr lang="en-GB" smtClean="0"/>
              <a:pPr>
                <a:defRPr/>
              </a:pPr>
              <a:t>4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4925542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6441B25-C4D1-47DB-817D-B9C4FC5392FB}" type="slidenum">
              <a:rPr lang="en-GB" smtClean="0"/>
              <a:pPr>
                <a:defRPr/>
              </a:pPr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3623936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83171" y="4721484"/>
            <a:ext cx="5438776" cy="4442935"/>
          </a:xfrm>
        </p:spPr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905914">
              <a:defRPr/>
            </a:pPr>
            <a:fld id="{36441B25-C4D1-47DB-817D-B9C4FC5392FB}" type="slidenum">
              <a:rPr lang="en-GB">
                <a:solidFill>
                  <a:prstClr val="white"/>
                </a:solidFill>
              </a:rPr>
              <a:pPr defTabSz="905914">
                <a:defRPr/>
              </a:pPr>
              <a:t>6</a:t>
            </a:fld>
            <a:endParaRPr lang="en-GB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286100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83171" y="4721484"/>
            <a:ext cx="5438776" cy="4442935"/>
          </a:xfrm>
        </p:spPr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6441B25-C4D1-47DB-817D-B9C4FC5392FB}" type="slidenum">
              <a:rPr lang="en-GB" smtClean="0"/>
              <a:pPr>
                <a:defRPr/>
              </a:pPr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4697873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6441B25-C4D1-47DB-817D-B9C4FC5392FB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5305930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6441B25-C4D1-47DB-817D-B9C4FC5392FB}" type="slidenum">
              <a:rPr lang="en-GB" smtClean="0"/>
              <a:pPr>
                <a:defRPr/>
              </a:pPr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0332624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4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4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8.png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5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5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5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6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6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03376"/>
            <a:ext cx="9144000" cy="5754624"/>
          </a:xfrm>
          <a:prstGeom prst="rect">
            <a:avLst/>
          </a:prstGeom>
        </p:spPr>
      </p:pic>
      <p:pic>
        <p:nvPicPr>
          <p:cNvPr id="5" name="Picture 6" descr="LOGO CE-EN-quadri.eps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06000" y="332656"/>
            <a:ext cx="1584325" cy="1100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5"/>
          <p:cNvSpPr/>
          <p:nvPr userDrawn="1"/>
        </p:nvSpPr>
        <p:spPr>
          <a:xfrm>
            <a:off x="4230000" y="6429118"/>
            <a:ext cx="684213" cy="456142"/>
          </a:xfrm>
          <a:prstGeom prst="rect">
            <a:avLst/>
          </a:prstGeom>
          <a:solidFill>
            <a:srgbClr val="133176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b="0"/>
          </a:p>
        </p:txBody>
      </p:sp>
      <p:sp>
        <p:nvSpPr>
          <p:cNvPr id="3" name="TextBox 2"/>
          <p:cNvSpPr txBox="1"/>
          <p:nvPr userDrawn="1"/>
        </p:nvSpPr>
        <p:spPr>
          <a:xfrm>
            <a:off x="4173092" y="6388471"/>
            <a:ext cx="8460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sz="900" b="0" i="1" dirty="0" err="1" smtClean="0">
                <a:solidFill>
                  <a:schemeClr val="bg1"/>
                </a:solidFill>
                <a:latin typeface="EC Square Sans Pro Light" panose="020B0506000000020004" pitchFamily="34" charset="0"/>
              </a:rPr>
              <a:t>Research</a:t>
            </a:r>
            <a:r>
              <a:rPr lang="fr-BE" sz="900" b="0" i="1" dirty="0" smtClean="0">
                <a:solidFill>
                  <a:schemeClr val="bg1"/>
                </a:solidFill>
                <a:latin typeface="EC Square Sans Pro Light" panose="020B0506000000020004" pitchFamily="34" charset="0"/>
              </a:rPr>
              <a:t> and Innovation </a:t>
            </a:r>
            <a:endParaRPr lang="en-GB" sz="900" b="0" i="1" dirty="0" err="1" smtClean="0">
              <a:solidFill>
                <a:schemeClr val="bg1"/>
              </a:solidFill>
              <a:latin typeface="EC Square Sans Pro Light" panose="020B0506000000020004" pitchFamily="34" charset="0"/>
            </a:endParaRPr>
          </a:p>
        </p:txBody>
      </p:sp>
      <p:sp>
        <p:nvSpPr>
          <p:cNvPr id="9" name="TextBox 8"/>
          <p:cNvSpPr txBox="1"/>
          <p:nvPr userDrawn="1"/>
        </p:nvSpPr>
        <p:spPr>
          <a:xfrm>
            <a:off x="0" y="4685074"/>
            <a:ext cx="2051720" cy="400110"/>
          </a:xfrm>
          <a:prstGeom prst="rect">
            <a:avLst/>
          </a:prstGeom>
          <a:solidFill>
            <a:schemeClr val="accent6"/>
          </a:solidFill>
        </p:spPr>
        <p:txBody>
          <a:bodyPr wrap="square" lIns="0" rtlCol="0" anchor="ctr" anchorCtr="0">
            <a:spAutoFit/>
          </a:bodyPr>
          <a:lstStyle/>
          <a:p>
            <a:pPr marL="444500"/>
            <a:r>
              <a:rPr lang="en-GB" sz="2000" b="0" i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#</a:t>
            </a:r>
            <a:r>
              <a:rPr lang="en-GB" sz="2000" b="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HorizonEU</a:t>
            </a:r>
            <a:r>
              <a:rPr lang="en-GB" sz="2000" b="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GB" sz="2000" b="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9"/>
          <p:cNvSpPr txBox="1"/>
          <p:nvPr userDrawn="1"/>
        </p:nvSpPr>
        <p:spPr>
          <a:xfrm>
            <a:off x="358914" y="2624386"/>
            <a:ext cx="39604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0" dirty="0">
                <a:solidFill>
                  <a:schemeClr val="accent6"/>
                </a:solidFill>
              </a:rPr>
              <a:t>Commission proposal for</a:t>
            </a:r>
            <a:endParaRPr lang="en-GB" sz="2000" b="0" dirty="0" err="1" smtClean="0">
              <a:solidFill>
                <a:schemeClr val="accent6"/>
              </a:solidFill>
            </a:endParaRPr>
          </a:p>
        </p:txBody>
      </p:sp>
      <p:sp>
        <p:nvSpPr>
          <p:cNvPr id="15" name="TextBox 14"/>
          <p:cNvSpPr txBox="1"/>
          <p:nvPr userDrawn="1"/>
        </p:nvSpPr>
        <p:spPr>
          <a:xfrm>
            <a:off x="361627" y="3645024"/>
            <a:ext cx="4657519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dirty="0">
                <a:solidFill>
                  <a:srgbClr val="00B0F0"/>
                </a:solidFill>
                <a:latin typeface="+mn-lt"/>
              </a:rPr>
              <a:t>THE NEXT EU RESEARCH &amp; INNOVATION  </a:t>
            </a:r>
            <a:r>
              <a:rPr lang="en-US" sz="1500" dirty="0" smtClean="0">
                <a:solidFill>
                  <a:srgbClr val="00B0F0"/>
                </a:solidFill>
                <a:latin typeface="+mn-lt"/>
              </a:rPr>
              <a:t>PROGRAMME (2021 – 2027)</a:t>
            </a:r>
            <a:endParaRPr lang="en-GB" sz="1500" dirty="0" err="1" smtClean="0">
              <a:solidFill>
                <a:srgbClr val="00B0F0"/>
              </a:solidFill>
              <a:latin typeface="+mn-lt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367913" y="5351661"/>
            <a:ext cx="4914642" cy="25243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 b="0" i="0" baseline="0"/>
            </a:lvl1pPr>
            <a:lvl5pPr>
              <a:defRPr/>
            </a:lvl5pPr>
          </a:lstStyle>
          <a:p>
            <a:pPr lvl="0"/>
            <a:r>
              <a:rPr lang="fr-BE" dirty="0" smtClean="0"/>
              <a:t>Speaker Name</a:t>
            </a:r>
          </a:p>
          <a:p>
            <a:pPr lvl="0"/>
            <a:endParaRPr lang="fr-BE" dirty="0" smtClean="0"/>
          </a:p>
          <a:p>
            <a:pPr lvl="0"/>
            <a:endParaRPr lang="en-GB" dirty="0"/>
          </a:p>
        </p:txBody>
      </p:sp>
      <p:sp>
        <p:nvSpPr>
          <p:cNvPr id="16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370664" y="5604099"/>
            <a:ext cx="4914642" cy="2086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 i="0" baseline="0"/>
            </a:lvl1pPr>
            <a:lvl5pPr>
              <a:defRPr/>
            </a:lvl5pPr>
          </a:lstStyle>
          <a:p>
            <a:pPr lvl="0"/>
            <a:r>
              <a:rPr lang="fr-BE" dirty="0" smtClean="0"/>
              <a:t>Name of the Event</a:t>
            </a:r>
          </a:p>
          <a:p>
            <a:pPr lvl="0"/>
            <a:endParaRPr lang="fr-BE" dirty="0" smtClean="0"/>
          </a:p>
          <a:p>
            <a:pPr lvl="0"/>
            <a:endParaRPr lang="en-GB" dirty="0"/>
          </a:p>
        </p:txBody>
      </p:sp>
      <p:sp>
        <p:nvSpPr>
          <p:cNvPr id="17" name="TextBox 16"/>
          <p:cNvSpPr txBox="1"/>
          <p:nvPr userDrawn="1"/>
        </p:nvSpPr>
        <p:spPr>
          <a:xfrm>
            <a:off x="355802" y="2892670"/>
            <a:ext cx="431971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chemeClr val="accent6"/>
                </a:solidFill>
                <a:latin typeface="+mj-lt"/>
              </a:rPr>
              <a:t>Horizon Europe</a:t>
            </a:r>
            <a:endParaRPr lang="en-GB" sz="4000" b="0" dirty="0" err="1" smtClean="0">
              <a:solidFill>
                <a:schemeClr val="accent6"/>
              </a:solidFill>
              <a:latin typeface="+mj-lt"/>
            </a:endParaRPr>
          </a:p>
        </p:txBody>
      </p:sp>
      <p:sp>
        <p:nvSpPr>
          <p:cNvPr id="18" name="Text Placeholder 3"/>
          <p:cNvSpPr>
            <a:spLocks noGrp="1"/>
          </p:cNvSpPr>
          <p:nvPr>
            <p:ph type="body" sz="quarter" idx="12" hasCustomPrompt="1"/>
          </p:nvPr>
        </p:nvSpPr>
        <p:spPr>
          <a:xfrm>
            <a:off x="370664" y="5843364"/>
            <a:ext cx="4914642" cy="3532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 i="0" baseline="0"/>
            </a:lvl1pPr>
            <a:lvl5pPr>
              <a:defRPr/>
            </a:lvl5pPr>
          </a:lstStyle>
          <a:p>
            <a:pPr lvl="0"/>
            <a:r>
              <a:rPr lang="fr-BE" dirty="0" smtClean="0"/>
              <a:t>Date of the Event</a:t>
            </a:r>
          </a:p>
          <a:p>
            <a:pPr lvl="0"/>
            <a:endParaRPr lang="fr-BE" dirty="0" smtClean="0"/>
          </a:p>
          <a:p>
            <a:pPr lvl="0"/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295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LOGO CE-EN-quadri.eps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11513" y="548680"/>
            <a:ext cx="2304256" cy="16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7722658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ChangeArrowheads="1"/>
          </p:cNvSpPr>
          <p:nvPr userDrawn="1"/>
        </p:nvSpPr>
        <p:spPr bwMode="auto">
          <a:xfrm>
            <a:off x="0" y="1125538"/>
            <a:ext cx="9144000" cy="5732462"/>
          </a:xfrm>
          <a:prstGeom prst="rect">
            <a:avLst/>
          </a:prstGeom>
          <a:solidFill>
            <a:srgbClr val="0F5494"/>
          </a:solidFill>
          <a:ln w="73025" algn="ctr">
            <a:solidFill>
              <a:srgbClr val="0F5494"/>
            </a:solidFill>
            <a:miter lim="800000"/>
            <a:headEnd/>
            <a:tailEnd/>
          </a:ln>
          <a:effectLst>
            <a:outerShdw dist="23000" dir="5400000" rotWithShape="0">
              <a:srgbClr val="000000">
                <a:alpha val="34999"/>
              </a:srgbClr>
            </a:outerShdw>
          </a:effectLst>
        </p:spPr>
        <p:txBody>
          <a:bodyPr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b="0">
              <a:solidFill>
                <a:srgbClr val="FFFFFF"/>
              </a:solidFill>
              <a:latin typeface="Verdana"/>
            </a:endParaRPr>
          </a:p>
        </p:txBody>
      </p:sp>
      <p:pic>
        <p:nvPicPr>
          <p:cNvPr id="5" name="Picture 6" descr="LOGO CE-EN-quadri.eps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06000" y="309600"/>
            <a:ext cx="1584325" cy="1100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5"/>
          <p:cNvSpPr/>
          <p:nvPr userDrawn="1"/>
        </p:nvSpPr>
        <p:spPr>
          <a:xfrm>
            <a:off x="4230000" y="6669360"/>
            <a:ext cx="684213" cy="215900"/>
          </a:xfrm>
          <a:prstGeom prst="rect">
            <a:avLst/>
          </a:prstGeom>
          <a:solidFill>
            <a:srgbClr val="133176"/>
          </a:solidFill>
          <a:ln>
            <a:solidFill>
              <a:srgbClr val="13317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b="0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139952" y="1700808"/>
            <a:ext cx="4536504" cy="2016224"/>
          </a:xfrm>
        </p:spPr>
        <p:txBody>
          <a:bodyPr/>
          <a:lstStyle>
            <a:lvl1pPr indent="0">
              <a:defRPr sz="4800">
                <a:solidFill>
                  <a:srgbClr val="FFD624"/>
                </a:solidFill>
              </a:defRPr>
            </a:lvl1pPr>
          </a:lstStyle>
          <a:p>
            <a:r>
              <a:rPr lang="en-GB" dirty="0" smtClean="0"/>
              <a:t>Title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67544" y="3933056"/>
            <a:ext cx="3744416" cy="1872208"/>
          </a:xfrm>
        </p:spPr>
        <p:txBody>
          <a:bodyPr/>
          <a:lstStyle>
            <a:lvl1pPr marL="0" indent="0">
              <a:buNone/>
              <a:defRPr sz="3000" b="1" i="0">
                <a:solidFill>
                  <a:schemeClr val="bg1"/>
                </a:solidFill>
              </a:defRPr>
            </a:lvl1pPr>
            <a:lvl3pPr marL="228600" indent="-228600" algn="l">
              <a:defRPr sz="3000" b="1">
                <a:solidFill>
                  <a:schemeClr val="bg1"/>
                </a:solidFill>
              </a:defRPr>
            </a:lvl3pPr>
          </a:lstStyle>
          <a:p>
            <a:pPr lvl="0"/>
            <a:r>
              <a:rPr lang="en-US" dirty="0" smtClean="0"/>
              <a:t>Subtitle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dirty="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endParaRPr lang="en-GB">
              <a:solidFill>
                <a:srgbClr val="FFFFFF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dirty="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endParaRPr>
              <a:solidFill>
                <a:srgbClr val="FFFFFF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2BB59E6E-B967-488E-B209-8B7FA0D7AF99}" type="slidenum">
              <a:rPr lang="en-GB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GB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383925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7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77013" y="6145213"/>
            <a:ext cx="2243137" cy="596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8313" y="980728"/>
            <a:ext cx="8229600" cy="9366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577013" y="116632"/>
            <a:ext cx="2133600" cy="476250"/>
          </a:xfrm>
        </p:spPr>
        <p:txBody>
          <a:bodyPr/>
          <a:lstStyle>
            <a:lvl1pPr>
              <a:defRPr sz="1200"/>
            </a:lvl1pPr>
          </a:lstStyle>
          <a:p>
            <a:pPr>
              <a:defRPr/>
            </a:pPr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337126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dirty="0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467544" y="6297439"/>
            <a:ext cx="2133600" cy="476250"/>
          </a:xfrm>
        </p:spPr>
        <p:txBody>
          <a:bodyPr/>
          <a:lstStyle>
            <a:lvl1pPr algn="l">
              <a:defRPr/>
            </a:lvl1pPr>
          </a:lstStyle>
          <a:p>
            <a:pPr>
              <a:defRPr/>
            </a:pPr>
            <a:fld id="{37EC8A20-BA03-4FF7-8742-03D8AD4CA4F4}" type="slidenum">
              <a:rPr lang="en-GB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457200" y="2276872"/>
            <a:ext cx="8229600" cy="3633788"/>
          </a:xfrm>
        </p:spPr>
        <p:txBody>
          <a:bodyPr/>
          <a:lstStyle>
            <a:lvl1pPr marL="342900" indent="-342900">
              <a:buClr>
                <a:srgbClr val="0F5494"/>
              </a:buClr>
              <a:buFont typeface="Arial" pitchFamily="34" charset="0"/>
              <a:buChar char="•"/>
              <a:defRPr/>
            </a:lvl1pPr>
            <a:lvl2pPr>
              <a:buClr>
                <a:srgbClr val="0F5494"/>
              </a:buClr>
              <a:defRPr/>
            </a:lvl2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3114941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5E88F9B-71EE-4D5C-B44E-012EF44E925A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765599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387600"/>
            <a:ext cx="4038600" cy="36337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387600"/>
            <a:ext cx="4038600" cy="36337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96CDD1B-50E0-44E8-82B7-F85F69F6D40C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433083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0E8177A-0CE3-43B6-B11B-ED2E8AEAD8D3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465190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855DDF-6655-40F2-8D9E-CA15739A7ECF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303212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DEBFC62-E3CF-4012-8A8B-ABF1C18EA022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482953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88800BF-55FD-4017-8F82-94A8DE4F5750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511438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GB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4747253-C9BC-4251-8AE3-8910CE9253F2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89620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7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77013" y="6021288"/>
            <a:ext cx="2243137" cy="596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DE98375-5C84-4176-84A5-B6A3E0825F02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328132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38925" y="1123950"/>
            <a:ext cx="2058988" cy="48974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123950"/>
            <a:ext cx="6029325" cy="48974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77C7773-6390-40B5-8F3A-46FD9E5B7090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665181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410" b="1701"/>
          <a:stretch/>
        </p:blipFill>
        <p:spPr>
          <a:xfrm>
            <a:off x="0" y="1104900"/>
            <a:ext cx="9144000" cy="5753100"/>
          </a:xfrm>
          <a:prstGeom prst="rect">
            <a:avLst/>
          </a:prstGeom>
        </p:spPr>
      </p:pic>
      <p:pic>
        <p:nvPicPr>
          <p:cNvPr id="5" name="Picture 6" descr="LOGO CE-EN-quadri.eps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06000" y="332656"/>
            <a:ext cx="1584325" cy="1100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5"/>
          <p:cNvSpPr/>
          <p:nvPr userDrawn="1"/>
        </p:nvSpPr>
        <p:spPr>
          <a:xfrm>
            <a:off x="4230000" y="6669360"/>
            <a:ext cx="684213" cy="215900"/>
          </a:xfrm>
          <a:prstGeom prst="rect">
            <a:avLst/>
          </a:prstGeom>
          <a:solidFill>
            <a:srgbClr val="133176"/>
          </a:solidFill>
          <a:ln>
            <a:solidFill>
              <a:srgbClr val="13317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b="0"/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457306" y="2708920"/>
            <a:ext cx="3682646" cy="2880320"/>
          </a:xfrm>
          <a:prstGeom prst="rect">
            <a:avLst/>
          </a:prstGeom>
        </p:spPr>
        <p:txBody>
          <a:bodyPr anchor="t"/>
          <a:lstStyle>
            <a:lvl1pPr marL="0" indent="0">
              <a:defRPr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9181742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7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77013" y="6145213"/>
            <a:ext cx="2243137" cy="596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3329828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" y="0"/>
            <a:ext cx="9143184" cy="6858000"/>
          </a:xfrm>
          <a:prstGeom prst="rect">
            <a:avLst/>
          </a:prstGeom>
        </p:spPr>
      </p:pic>
      <p:sp>
        <p:nvSpPr>
          <p:cNvPr id="3" name="Rectangle 2"/>
          <p:cNvSpPr/>
          <p:nvPr userDrawn="1"/>
        </p:nvSpPr>
        <p:spPr>
          <a:xfrm>
            <a:off x="0" y="6021288"/>
            <a:ext cx="9143592" cy="83671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endParaRPr lang="en-GB" sz="1800" b="0"/>
          </a:p>
        </p:txBody>
      </p:sp>
      <p:pic>
        <p:nvPicPr>
          <p:cNvPr id="4" name="Picture 17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77013" y="6145213"/>
            <a:ext cx="2243137" cy="596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77094608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7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04248" y="5589240"/>
            <a:ext cx="2015901" cy="5364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Picture 1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913"/>
          <a:stretch/>
        </p:blipFill>
        <p:spPr>
          <a:xfrm>
            <a:off x="3649648" y="0"/>
            <a:ext cx="5494351" cy="685799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284975"/>
            <a:ext cx="9144000" cy="573024"/>
          </a:xfrm>
          <a:prstGeom prst="rect">
            <a:avLst/>
          </a:prstGeom>
        </p:spPr>
      </p:pic>
      <p:pic>
        <p:nvPicPr>
          <p:cNvPr id="6" name="Picture 17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956648" y="5589240"/>
            <a:ext cx="2015901" cy="5364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98074935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ChangeArrowheads="1"/>
          </p:cNvSpPr>
          <p:nvPr userDrawn="1"/>
        </p:nvSpPr>
        <p:spPr bwMode="auto">
          <a:xfrm>
            <a:off x="0" y="1125538"/>
            <a:ext cx="9144000" cy="5732462"/>
          </a:xfrm>
          <a:prstGeom prst="rect">
            <a:avLst/>
          </a:prstGeom>
          <a:solidFill>
            <a:srgbClr val="0F5494"/>
          </a:solidFill>
          <a:ln w="73025" algn="ctr">
            <a:solidFill>
              <a:srgbClr val="0F5494"/>
            </a:solidFill>
            <a:miter lim="800000"/>
            <a:headEnd/>
            <a:tailEnd/>
          </a:ln>
          <a:effectLst>
            <a:outerShdw dist="23000" dir="5400000" rotWithShape="0">
              <a:srgbClr val="000000">
                <a:alpha val="34999"/>
              </a:srgbClr>
            </a:outerShdw>
          </a:effectLst>
        </p:spPr>
        <p:txBody>
          <a:bodyPr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b="0">
              <a:solidFill>
                <a:schemeClr val="lt1"/>
              </a:solidFill>
              <a:latin typeface="+mn-lt"/>
            </a:endParaRPr>
          </a:p>
        </p:txBody>
      </p:sp>
      <p:pic>
        <p:nvPicPr>
          <p:cNvPr id="5" name="Picture 6" descr="LOGO CE-EN-quadri.eps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06000" y="309600"/>
            <a:ext cx="1584325" cy="1100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5"/>
          <p:cNvSpPr/>
          <p:nvPr userDrawn="1"/>
        </p:nvSpPr>
        <p:spPr>
          <a:xfrm>
            <a:off x="4230000" y="6669360"/>
            <a:ext cx="684213" cy="215900"/>
          </a:xfrm>
          <a:prstGeom prst="rect">
            <a:avLst/>
          </a:prstGeom>
          <a:solidFill>
            <a:srgbClr val="133176"/>
          </a:solidFill>
          <a:ln>
            <a:solidFill>
              <a:srgbClr val="13317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b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139952" y="1700808"/>
            <a:ext cx="4536504" cy="2016224"/>
          </a:xfrm>
        </p:spPr>
        <p:txBody>
          <a:bodyPr/>
          <a:lstStyle>
            <a:lvl1pPr indent="0">
              <a:defRPr sz="4800">
                <a:solidFill>
                  <a:srgbClr val="FFD624"/>
                </a:solidFill>
              </a:defRPr>
            </a:lvl1pPr>
          </a:lstStyle>
          <a:p>
            <a:r>
              <a:rPr lang="en-GB" dirty="0" smtClean="0"/>
              <a:t>Title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67544" y="3933056"/>
            <a:ext cx="3744416" cy="1872208"/>
          </a:xfrm>
        </p:spPr>
        <p:txBody>
          <a:bodyPr/>
          <a:lstStyle>
            <a:lvl1pPr marL="0" indent="0">
              <a:buNone/>
              <a:defRPr sz="3000" b="1" i="0">
                <a:solidFill>
                  <a:schemeClr val="bg1"/>
                </a:solidFill>
              </a:defRPr>
            </a:lvl1pPr>
            <a:lvl3pPr marL="228600" indent="-228600" algn="l">
              <a:defRPr sz="3000" b="1">
                <a:solidFill>
                  <a:schemeClr val="bg1"/>
                </a:solidFill>
              </a:defRPr>
            </a:lvl3pPr>
          </a:lstStyle>
          <a:p>
            <a:pPr lvl="0"/>
            <a:r>
              <a:rPr lang="en-US" dirty="0" smtClean="0"/>
              <a:t>Subtitle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dirty="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dirty="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2BB59E6E-B967-488E-B209-8B7FA0D7AF99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115224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7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77013" y="6145213"/>
            <a:ext cx="2243137" cy="596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8313" y="980728"/>
            <a:ext cx="8229600" cy="9366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577013" y="116632"/>
            <a:ext cx="2133600" cy="476250"/>
          </a:xfrm>
        </p:spPr>
        <p:txBody>
          <a:bodyPr/>
          <a:lstStyle>
            <a:lvl1pPr>
              <a:defRPr sz="1200"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337126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467544" y="6297439"/>
            <a:ext cx="2133600" cy="476250"/>
          </a:xfrm>
        </p:spPr>
        <p:txBody>
          <a:bodyPr/>
          <a:lstStyle>
            <a:lvl1pPr algn="l">
              <a:defRPr/>
            </a:lvl1pPr>
          </a:lstStyle>
          <a:p>
            <a:pPr>
              <a:defRPr/>
            </a:pPr>
            <a:fld id="{37EC8A20-BA03-4FF7-8742-03D8AD4CA4F4}" type="slidenum">
              <a:rPr lang="en-GB" smtClean="0"/>
              <a:pPr>
                <a:defRPr/>
              </a:pPr>
              <a:t>‹#›</a:t>
            </a:fld>
            <a:endParaRPr lang="en-GB" dirty="0"/>
          </a:p>
        </p:txBody>
      </p: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457200" y="2276872"/>
            <a:ext cx="8229600" cy="3633788"/>
          </a:xfrm>
        </p:spPr>
        <p:txBody>
          <a:bodyPr/>
          <a:lstStyle>
            <a:lvl1pPr marL="342900" indent="-342900">
              <a:buClr>
                <a:srgbClr val="0F5494"/>
              </a:buClr>
              <a:buFont typeface="Arial" pitchFamily="34" charset="0"/>
              <a:buChar char="•"/>
              <a:defRPr/>
            </a:lvl1pPr>
            <a:lvl2pPr>
              <a:buClr>
                <a:srgbClr val="0F5494"/>
              </a:buClr>
              <a:defRPr/>
            </a:lvl2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4966221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5E88F9B-71EE-4D5C-B44E-012EF44E925A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3381344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387600"/>
            <a:ext cx="4038600" cy="36337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387600"/>
            <a:ext cx="4038600" cy="36337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96CDD1B-50E0-44E8-82B7-F85F69F6D40C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960110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3300"/>
            <a:ext cx="9144000" cy="6858000"/>
          </a:xfrm>
          <a:prstGeom prst="rect">
            <a:avLst/>
          </a:prstGeom>
        </p:spPr>
      </p:pic>
      <p:pic>
        <p:nvPicPr>
          <p:cNvPr id="4" name="Picture 17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77013" y="6021288"/>
            <a:ext cx="2243137" cy="596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611560" y="1071024"/>
            <a:ext cx="7920880" cy="3438095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2800" b="1" i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Enter your testimonial here</a:t>
            </a:r>
            <a:endParaRPr lang="en-GB" dirty="0"/>
          </a:p>
        </p:txBody>
      </p:sp>
      <p:sp>
        <p:nvSpPr>
          <p:cNvPr id="6" name="Text Placeholder 10"/>
          <p:cNvSpPr>
            <a:spLocks noGrp="1"/>
          </p:cNvSpPr>
          <p:nvPr>
            <p:ph type="body" sz="quarter" idx="11" hasCustomPrompt="1"/>
          </p:nvPr>
        </p:nvSpPr>
        <p:spPr>
          <a:xfrm>
            <a:off x="3745335" y="4888209"/>
            <a:ext cx="5074815" cy="98906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GB" sz="2400" b="0" i="1" dirty="0" smtClean="0">
                <a:solidFill>
                  <a:schemeClr val="accent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Name of the speaker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4460991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0E8177A-0CE3-43B6-B11B-ED2E8AEAD8D3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2617584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855DDF-6655-40F2-8D9E-CA15739A7ECF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7511897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DEBFC62-E3CF-4012-8A8B-ABF1C18EA022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9502068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88800BF-55FD-4017-8F82-94A8DE4F5750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444419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GB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4747253-C9BC-4251-8AE3-8910CE9253F2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79745072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DE98375-5C84-4176-84A5-B6A3E0825F02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82058413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38925" y="1123950"/>
            <a:ext cx="2058988" cy="48974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123950"/>
            <a:ext cx="6029325" cy="48974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77C7773-6390-40B5-8F3A-46FD9E5B7090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94580145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7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77013" y="6021288"/>
            <a:ext cx="2243137" cy="596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51141347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ChangeArrowheads="1"/>
          </p:cNvSpPr>
          <p:nvPr userDrawn="1"/>
        </p:nvSpPr>
        <p:spPr bwMode="auto">
          <a:xfrm>
            <a:off x="0" y="1125538"/>
            <a:ext cx="9144000" cy="5732462"/>
          </a:xfrm>
          <a:prstGeom prst="rect">
            <a:avLst/>
          </a:prstGeom>
          <a:solidFill>
            <a:srgbClr val="0F5494"/>
          </a:solidFill>
          <a:ln w="73025" algn="ctr">
            <a:solidFill>
              <a:srgbClr val="0F5494"/>
            </a:solidFill>
            <a:miter lim="800000"/>
            <a:headEnd/>
            <a:tailEnd/>
          </a:ln>
          <a:effectLst>
            <a:outerShdw dist="23000" dir="5400000" rotWithShape="0">
              <a:srgbClr val="000000">
                <a:alpha val="34999"/>
              </a:srgbClr>
            </a:outerShdw>
          </a:effectLst>
        </p:spPr>
        <p:txBody>
          <a:bodyPr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b="0">
              <a:solidFill>
                <a:schemeClr val="lt1"/>
              </a:solidFill>
              <a:latin typeface="+mn-lt"/>
            </a:endParaRPr>
          </a:p>
        </p:txBody>
      </p:sp>
      <p:pic>
        <p:nvPicPr>
          <p:cNvPr id="5" name="Picture 6" descr="LOGO CE-EN-quadri.eps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06000" y="309600"/>
            <a:ext cx="1584325" cy="1100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5"/>
          <p:cNvSpPr/>
          <p:nvPr userDrawn="1"/>
        </p:nvSpPr>
        <p:spPr>
          <a:xfrm>
            <a:off x="4230000" y="6669360"/>
            <a:ext cx="684213" cy="215900"/>
          </a:xfrm>
          <a:prstGeom prst="rect">
            <a:avLst/>
          </a:prstGeom>
          <a:solidFill>
            <a:srgbClr val="133176"/>
          </a:solidFill>
          <a:ln>
            <a:solidFill>
              <a:srgbClr val="13317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b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139952" y="1700808"/>
            <a:ext cx="4536504" cy="2016224"/>
          </a:xfrm>
        </p:spPr>
        <p:txBody>
          <a:bodyPr/>
          <a:lstStyle>
            <a:lvl1pPr indent="0">
              <a:defRPr sz="4800">
                <a:solidFill>
                  <a:srgbClr val="FFD624"/>
                </a:solidFill>
              </a:defRPr>
            </a:lvl1pPr>
          </a:lstStyle>
          <a:p>
            <a:r>
              <a:rPr lang="en-GB" dirty="0"/>
              <a:t>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67544" y="3933056"/>
            <a:ext cx="3744416" cy="1872208"/>
          </a:xfrm>
        </p:spPr>
        <p:txBody>
          <a:bodyPr/>
          <a:lstStyle>
            <a:lvl1pPr marL="0" indent="0">
              <a:buNone/>
              <a:defRPr sz="3000" b="1" i="0">
                <a:solidFill>
                  <a:schemeClr val="bg1"/>
                </a:solidFill>
              </a:defRPr>
            </a:lvl1pPr>
            <a:lvl3pPr marL="228600" indent="-228600" algn="l">
              <a:defRPr sz="3000" b="1">
                <a:solidFill>
                  <a:schemeClr val="bg1"/>
                </a:solidFill>
              </a:defRPr>
            </a:lvl3pPr>
          </a:lstStyle>
          <a:p>
            <a:pPr lvl="0"/>
            <a:r>
              <a:rPr lang="en-US" dirty="0"/>
              <a:t>Subtitle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dirty="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dirty="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2BB59E6E-B967-488E-B209-8B7FA0D7AF99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94652254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7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77013" y="6145213"/>
            <a:ext cx="2243137" cy="596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8313" y="980728"/>
            <a:ext cx="8229600" cy="9366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577013" y="116632"/>
            <a:ext cx="2133600" cy="476250"/>
          </a:xfrm>
        </p:spPr>
        <p:txBody>
          <a:bodyPr/>
          <a:lstStyle>
            <a:lvl1pPr>
              <a:defRPr sz="1200"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337126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133164" y="6443663"/>
            <a:ext cx="648072" cy="320353"/>
          </a:xfrm>
        </p:spPr>
        <p:txBody>
          <a:bodyPr/>
          <a:lstStyle>
            <a:lvl1pPr algn="l">
              <a:defRPr/>
            </a:lvl1pPr>
          </a:lstStyle>
          <a:p>
            <a:pPr>
              <a:defRPr/>
            </a:pPr>
            <a:fld id="{37EC8A20-BA03-4FF7-8742-03D8AD4CA4F4}" type="slidenum">
              <a:rPr lang="en-GB" smtClean="0"/>
              <a:pPr>
                <a:defRPr/>
              </a:pPr>
              <a:t>‹#›</a:t>
            </a:fld>
            <a:endParaRPr lang="en-GB" dirty="0"/>
          </a:p>
        </p:txBody>
      </p: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457200" y="2276872"/>
            <a:ext cx="8229600" cy="3633788"/>
          </a:xfrm>
        </p:spPr>
        <p:txBody>
          <a:bodyPr/>
          <a:lstStyle>
            <a:lvl1pPr marL="342900" indent="-342900">
              <a:buClr>
                <a:srgbClr val="0F5494"/>
              </a:buClr>
              <a:buFont typeface="Arial" pitchFamily="34" charset="0"/>
              <a:buChar char="•"/>
              <a:defRPr/>
            </a:lvl1pPr>
            <a:lvl2pPr>
              <a:buClr>
                <a:srgbClr val="0F5494"/>
              </a:buClr>
              <a:defRPr/>
            </a:lvl2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7651622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" y="-99392"/>
            <a:ext cx="9143184" cy="6858000"/>
          </a:xfrm>
          <a:prstGeom prst="rect">
            <a:avLst/>
          </a:prstGeom>
        </p:spPr>
      </p:pic>
      <p:sp>
        <p:nvSpPr>
          <p:cNvPr id="3" name="Rectangle 2"/>
          <p:cNvSpPr/>
          <p:nvPr userDrawn="1"/>
        </p:nvSpPr>
        <p:spPr>
          <a:xfrm>
            <a:off x="0" y="5805264"/>
            <a:ext cx="9143592" cy="1052736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endParaRPr lang="en-GB" sz="1800" b="0"/>
          </a:p>
        </p:txBody>
      </p:sp>
      <p:pic>
        <p:nvPicPr>
          <p:cNvPr id="4" name="Picture 17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77013" y="6021288"/>
            <a:ext cx="2243137" cy="596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79433670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732240" y="6270423"/>
            <a:ext cx="2133600" cy="476250"/>
          </a:xfr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107504" y="6388805"/>
            <a:ext cx="2133600" cy="355488"/>
          </a:xfrm>
          <a:ln/>
        </p:spPr>
        <p:txBody>
          <a:bodyPr/>
          <a:lstStyle>
            <a:lvl1pPr algn="l">
              <a:defRPr/>
            </a:lvl1pPr>
          </a:lstStyle>
          <a:p>
            <a:pPr>
              <a:defRPr/>
            </a:pPr>
            <a:fld id="{F5E88F9B-71EE-4D5C-B44E-012EF44E925A}" type="slidenum">
              <a:rPr lang="en-GB" smtClean="0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35061765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387600"/>
            <a:ext cx="4038600" cy="36337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387600"/>
            <a:ext cx="4038600" cy="36337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444208" y="5301208"/>
            <a:ext cx="2133600" cy="476250"/>
          </a:xfr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107504" y="6374688"/>
            <a:ext cx="2133600" cy="362766"/>
          </a:xfrm>
          <a:ln/>
        </p:spPr>
        <p:txBody>
          <a:bodyPr/>
          <a:lstStyle>
            <a:lvl1pPr algn="l">
              <a:defRPr/>
            </a:lvl1pPr>
          </a:lstStyle>
          <a:p>
            <a:pPr>
              <a:defRPr/>
            </a:pPr>
            <a:fld id="{396CDD1B-50E0-44E8-82B7-F85F69F6D40C}" type="slidenum">
              <a:rPr lang="en-GB" smtClean="0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10776792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0E8177A-0CE3-43B6-B11B-ED2E8AEAD8D3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55515436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855DDF-6655-40F2-8D9E-CA15739A7ECF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00867521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DEBFC62-E3CF-4012-8A8B-ABF1C18EA022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05188048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88800BF-55FD-4017-8F82-94A8DE4F5750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77878550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4747253-C9BC-4251-8AE3-8910CE9253F2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5690903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DE98375-5C84-4176-84A5-B6A3E0825F02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35106047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38925" y="1123950"/>
            <a:ext cx="2058988" cy="48974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123950"/>
            <a:ext cx="6029325" cy="48974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77C7773-6390-40B5-8F3A-46FD9E5B7090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997215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LOGO CE-EN-quadri.eps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11513" y="548680"/>
            <a:ext cx="2304256" cy="16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8761097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03376"/>
            <a:ext cx="9144000" cy="5754624"/>
          </a:xfrm>
          <a:prstGeom prst="rect">
            <a:avLst/>
          </a:prstGeom>
        </p:spPr>
      </p:pic>
      <p:pic>
        <p:nvPicPr>
          <p:cNvPr id="5" name="Picture 6" descr="LOGO CE-EN-quadri.eps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06000" y="332656"/>
            <a:ext cx="1584325" cy="1100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5"/>
          <p:cNvSpPr/>
          <p:nvPr userDrawn="1"/>
        </p:nvSpPr>
        <p:spPr>
          <a:xfrm>
            <a:off x="4230000" y="6429118"/>
            <a:ext cx="684213" cy="456142"/>
          </a:xfrm>
          <a:prstGeom prst="rect">
            <a:avLst/>
          </a:prstGeom>
          <a:solidFill>
            <a:srgbClr val="133176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b="0"/>
          </a:p>
        </p:txBody>
      </p:sp>
      <p:sp>
        <p:nvSpPr>
          <p:cNvPr id="3" name="TextBox 2"/>
          <p:cNvSpPr txBox="1"/>
          <p:nvPr userDrawn="1"/>
        </p:nvSpPr>
        <p:spPr>
          <a:xfrm>
            <a:off x="4173092" y="6388471"/>
            <a:ext cx="8460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sz="900" b="0" i="1" dirty="0" err="1" smtClean="0">
                <a:solidFill>
                  <a:schemeClr val="bg1"/>
                </a:solidFill>
                <a:latin typeface="EC Square Sans Pro Light" panose="020B0506000000020004" pitchFamily="34" charset="0"/>
              </a:rPr>
              <a:t>Research</a:t>
            </a:r>
            <a:r>
              <a:rPr lang="fr-BE" sz="900" b="0" i="1" dirty="0" smtClean="0">
                <a:solidFill>
                  <a:schemeClr val="bg1"/>
                </a:solidFill>
                <a:latin typeface="EC Square Sans Pro Light" panose="020B0506000000020004" pitchFamily="34" charset="0"/>
              </a:rPr>
              <a:t> and Innovation </a:t>
            </a:r>
            <a:endParaRPr lang="en-GB" sz="900" b="0" i="1" dirty="0" err="1" smtClean="0">
              <a:solidFill>
                <a:schemeClr val="bg1"/>
              </a:solidFill>
              <a:latin typeface="EC Square Sans Pro Light" panose="020B0506000000020004" pitchFamily="34" charset="0"/>
            </a:endParaRPr>
          </a:p>
        </p:txBody>
      </p:sp>
      <p:sp>
        <p:nvSpPr>
          <p:cNvPr id="9" name="TextBox 8"/>
          <p:cNvSpPr txBox="1"/>
          <p:nvPr userDrawn="1"/>
        </p:nvSpPr>
        <p:spPr>
          <a:xfrm>
            <a:off x="0" y="4685074"/>
            <a:ext cx="2051720" cy="400110"/>
          </a:xfrm>
          <a:prstGeom prst="rect">
            <a:avLst/>
          </a:prstGeom>
          <a:solidFill>
            <a:schemeClr val="accent6"/>
          </a:solidFill>
        </p:spPr>
        <p:txBody>
          <a:bodyPr wrap="square" lIns="0" rtlCol="0" anchor="ctr" anchorCtr="0">
            <a:spAutoFit/>
          </a:bodyPr>
          <a:lstStyle/>
          <a:p>
            <a:pPr marL="444500"/>
            <a:r>
              <a:rPr lang="en-GB" sz="2000" b="0" i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#</a:t>
            </a:r>
            <a:r>
              <a:rPr lang="en-GB" sz="2000" b="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HorizonEU</a:t>
            </a:r>
            <a:r>
              <a:rPr lang="en-GB" sz="2000" b="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GB" sz="2000" b="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extBox 14"/>
          <p:cNvSpPr txBox="1"/>
          <p:nvPr userDrawn="1"/>
        </p:nvSpPr>
        <p:spPr>
          <a:xfrm>
            <a:off x="361627" y="3645024"/>
            <a:ext cx="4657519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dirty="0">
                <a:solidFill>
                  <a:srgbClr val="00B0F0"/>
                </a:solidFill>
                <a:latin typeface="+mn-lt"/>
              </a:rPr>
              <a:t>THE NEXT EU RESEARCH &amp; </a:t>
            </a:r>
            <a:r>
              <a:rPr lang="en-US" sz="1500" dirty="0" smtClean="0">
                <a:solidFill>
                  <a:srgbClr val="00B0F0"/>
                </a:solidFill>
                <a:latin typeface="+mn-lt"/>
              </a:rPr>
              <a:t>INNOVATION INVESTMENT PROGRAMME (2021 – 2027)</a:t>
            </a:r>
            <a:endParaRPr lang="en-GB" sz="1500" dirty="0" err="1" smtClean="0">
              <a:solidFill>
                <a:srgbClr val="00B0F0"/>
              </a:solidFill>
              <a:latin typeface="+mn-lt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367913" y="5351661"/>
            <a:ext cx="4914642" cy="25243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 b="0" i="0" baseline="0"/>
            </a:lvl1pPr>
            <a:lvl5pPr>
              <a:defRPr/>
            </a:lvl5pPr>
          </a:lstStyle>
          <a:p>
            <a:pPr lvl="0"/>
            <a:r>
              <a:rPr lang="fr-BE" dirty="0" smtClean="0"/>
              <a:t>Speaker Name</a:t>
            </a:r>
          </a:p>
          <a:p>
            <a:pPr lvl="0"/>
            <a:endParaRPr lang="fr-BE" dirty="0" smtClean="0"/>
          </a:p>
          <a:p>
            <a:pPr lvl="0"/>
            <a:endParaRPr lang="en-GB" dirty="0"/>
          </a:p>
        </p:txBody>
      </p:sp>
      <p:sp>
        <p:nvSpPr>
          <p:cNvPr id="16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370664" y="5604099"/>
            <a:ext cx="4914642" cy="2086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 i="0" baseline="0"/>
            </a:lvl1pPr>
            <a:lvl5pPr>
              <a:defRPr/>
            </a:lvl5pPr>
          </a:lstStyle>
          <a:p>
            <a:pPr lvl="0"/>
            <a:r>
              <a:rPr lang="fr-BE" dirty="0" smtClean="0"/>
              <a:t>Name of the Event</a:t>
            </a:r>
          </a:p>
          <a:p>
            <a:pPr lvl="0"/>
            <a:endParaRPr lang="fr-BE" dirty="0" smtClean="0"/>
          </a:p>
          <a:p>
            <a:pPr lvl="0"/>
            <a:endParaRPr lang="en-GB" dirty="0"/>
          </a:p>
        </p:txBody>
      </p:sp>
      <p:sp>
        <p:nvSpPr>
          <p:cNvPr id="17" name="TextBox 16"/>
          <p:cNvSpPr txBox="1"/>
          <p:nvPr userDrawn="1"/>
        </p:nvSpPr>
        <p:spPr>
          <a:xfrm>
            <a:off x="355802" y="2892670"/>
            <a:ext cx="431971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chemeClr val="accent6"/>
                </a:solidFill>
                <a:latin typeface="+mj-lt"/>
              </a:rPr>
              <a:t>Horizon Europe</a:t>
            </a:r>
            <a:endParaRPr lang="en-GB" sz="4000" b="0" dirty="0" err="1" smtClean="0">
              <a:solidFill>
                <a:schemeClr val="accent6"/>
              </a:solidFill>
              <a:latin typeface="+mj-lt"/>
            </a:endParaRPr>
          </a:p>
        </p:txBody>
      </p:sp>
      <p:sp>
        <p:nvSpPr>
          <p:cNvPr id="18" name="Text Placeholder 3"/>
          <p:cNvSpPr>
            <a:spLocks noGrp="1"/>
          </p:cNvSpPr>
          <p:nvPr>
            <p:ph type="body" sz="quarter" idx="12" hasCustomPrompt="1"/>
          </p:nvPr>
        </p:nvSpPr>
        <p:spPr>
          <a:xfrm>
            <a:off x="370664" y="5843364"/>
            <a:ext cx="4914642" cy="3532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 i="0" baseline="0"/>
            </a:lvl1pPr>
            <a:lvl5pPr>
              <a:defRPr/>
            </a:lvl5pPr>
          </a:lstStyle>
          <a:p>
            <a:pPr lvl="0"/>
            <a:r>
              <a:rPr lang="fr-BE" dirty="0" smtClean="0"/>
              <a:t>Date of the Event</a:t>
            </a:r>
          </a:p>
          <a:p>
            <a:pPr lvl="0"/>
            <a:endParaRPr lang="fr-BE" dirty="0" smtClean="0"/>
          </a:p>
          <a:p>
            <a:pPr lvl="0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20305358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295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7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77013" y="6021288"/>
            <a:ext cx="2243137" cy="596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614423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3300"/>
            <a:ext cx="9144000" cy="6858000"/>
          </a:xfrm>
          <a:prstGeom prst="rect">
            <a:avLst/>
          </a:prstGeom>
        </p:spPr>
      </p:pic>
      <p:pic>
        <p:nvPicPr>
          <p:cNvPr id="4" name="Picture 17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77013" y="6021288"/>
            <a:ext cx="2243137" cy="596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611560" y="1071024"/>
            <a:ext cx="7920880" cy="3438095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2800" b="1" i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Enter your testimonial here</a:t>
            </a:r>
            <a:endParaRPr lang="en-GB" dirty="0"/>
          </a:p>
        </p:txBody>
      </p:sp>
      <p:sp>
        <p:nvSpPr>
          <p:cNvPr id="6" name="Text Placeholder 10"/>
          <p:cNvSpPr>
            <a:spLocks noGrp="1"/>
          </p:cNvSpPr>
          <p:nvPr>
            <p:ph type="body" sz="quarter" idx="11" hasCustomPrompt="1"/>
          </p:nvPr>
        </p:nvSpPr>
        <p:spPr>
          <a:xfrm>
            <a:off x="3745335" y="4888209"/>
            <a:ext cx="5074815" cy="98906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GB" sz="2400" b="0" i="1" dirty="0" smtClean="0">
                <a:solidFill>
                  <a:schemeClr val="accent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Name of the speaker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81249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" y="-99392"/>
            <a:ext cx="9143184" cy="6858000"/>
          </a:xfrm>
          <a:prstGeom prst="rect">
            <a:avLst/>
          </a:prstGeom>
        </p:spPr>
      </p:pic>
      <p:sp>
        <p:nvSpPr>
          <p:cNvPr id="3" name="Rectangle 2"/>
          <p:cNvSpPr/>
          <p:nvPr userDrawn="1"/>
        </p:nvSpPr>
        <p:spPr>
          <a:xfrm>
            <a:off x="0" y="5805264"/>
            <a:ext cx="9143592" cy="1052736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endParaRPr lang="en-GB" sz="1800" b="0"/>
          </a:p>
        </p:txBody>
      </p:sp>
      <p:pic>
        <p:nvPicPr>
          <p:cNvPr id="4" name="Picture 17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77013" y="6021288"/>
            <a:ext cx="2243137" cy="596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25463828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Relationship Id="rId6" Type="http://schemas.openxmlformats.org/officeDocument/2006/relationships/theme" Target="../theme/theme2.xml"/><Relationship Id="rId5" Type="http://schemas.openxmlformats.org/officeDocument/2006/relationships/slideLayout" Target="../slideLayouts/slideLayout10.xml"/><Relationship Id="rId4" Type="http://schemas.openxmlformats.org/officeDocument/2006/relationships/slideLayout" Target="../slideLayouts/slideLayout9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13.xml"/><Relationship Id="rId7" Type="http://schemas.openxmlformats.org/officeDocument/2006/relationships/slideLayout" Target="../slideLayouts/slideLayout17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6.xml"/><Relationship Id="rId11" Type="http://schemas.openxmlformats.org/officeDocument/2006/relationships/slideLayout" Target="../slideLayouts/slideLayout21.xml"/><Relationship Id="rId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20.xml"/><Relationship Id="rId4" Type="http://schemas.openxmlformats.org/officeDocument/2006/relationships/slideLayout" Target="../slideLayouts/slideLayout14.xml"/><Relationship Id="rId9" Type="http://schemas.openxmlformats.org/officeDocument/2006/relationships/slideLayout" Target="../slideLayouts/slideLayout19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4.xml"/><Relationship Id="rId2" Type="http://schemas.openxmlformats.org/officeDocument/2006/relationships/slideLayout" Target="../slideLayouts/slideLayout23.xml"/><Relationship Id="rId1" Type="http://schemas.openxmlformats.org/officeDocument/2006/relationships/slideLayout" Target="../slideLayouts/slideLayout22.xml"/><Relationship Id="rId5" Type="http://schemas.openxmlformats.org/officeDocument/2006/relationships/theme" Target="../theme/theme4.xml"/><Relationship Id="rId4" Type="http://schemas.openxmlformats.org/officeDocument/2006/relationships/slideLayout" Target="../slideLayouts/slideLayout25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3.xml"/><Relationship Id="rId13" Type="http://schemas.openxmlformats.org/officeDocument/2006/relationships/theme" Target="../theme/theme5.xml"/><Relationship Id="rId3" Type="http://schemas.openxmlformats.org/officeDocument/2006/relationships/slideLayout" Target="../slideLayouts/slideLayout28.xml"/><Relationship Id="rId7" Type="http://schemas.openxmlformats.org/officeDocument/2006/relationships/slideLayout" Target="../slideLayouts/slideLayout32.xml"/><Relationship Id="rId12" Type="http://schemas.openxmlformats.org/officeDocument/2006/relationships/slideLayout" Target="../slideLayouts/slideLayout37.xml"/><Relationship Id="rId2" Type="http://schemas.openxmlformats.org/officeDocument/2006/relationships/slideLayout" Target="../slideLayouts/slideLayout27.xml"/><Relationship Id="rId1" Type="http://schemas.openxmlformats.org/officeDocument/2006/relationships/slideLayout" Target="../slideLayouts/slideLayout26.xml"/><Relationship Id="rId6" Type="http://schemas.openxmlformats.org/officeDocument/2006/relationships/slideLayout" Target="../slideLayouts/slideLayout31.xml"/><Relationship Id="rId11" Type="http://schemas.openxmlformats.org/officeDocument/2006/relationships/slideLayout" Target="../slideLayouts/slideLayout36.xml"/><Relationship Id="rId5" Type="http://schemas.openxmlformats.org/officeDocument/2006/relationships/slideLayout" Target="../slideLayouts/slideLayout30.xml"/><Relationship Id="rId10" Type="http://schemas.openxmlformats.org/officeDocument/2006/relationships/slideLayout" Target="../slideLayouts/slideLayout35.xml"/><Relationship Id="rId4" Type="http://schemas.openxmlformats.org/officeDocument/2006/relationships/slideLayout" Target="../slideLayouts/slideLayout29.xml"/><Relationship Id="rId9" Type="http://schemas.openxmlformats.org/officeDocument/2006/relationships/slideLayout" Target="../slideLayouts/slideLayout34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5.xml"/><Relationship Id="rId3" Type="http://schemas.openxmlformats.org/officeDocument/2006/relationships/slideLayout" Target="../slideLayouts/slideLayout40.xml"/><Relationship Id="rId7" Type="http://schemas.openxmlformats.org/officeDocument/2006/relationships/slideLayout" Target="../slideLayouts/slideLayout44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39.xml"/><Relationship Id="rId1" Type="http://schemas.openxmlformats.org/officeDocument/2006/relationships/slideLayout" Target="../slideLayouts/slideLayout38.xml"/><Relationship Id="rId6" Type="http://schemas.openxmlformats.org/officeDocument/2006/relationships/slideLayout" Target="../slideLayouts/slideLayout43.xml"/><Relationship Id="rId11" Type="http://schemas.openxmlformats.org/officeDocument/2006/relationships/slideLayout" Target="../slideLayouts/slideLayout48.xml"/><Relationship Id="rId5" Type="http://schemas.openxmlformats.org/officeDocument/2006/relationships/slideLayout" Target="../slideLayouts/slideLayout42.xml"/><Relationship Id="rId10" Type="http://schemas.openxmlformats.org/officeDocument/2006/relationships/slideLayout" Target="../slideLayouts/slideLayout47.xml"/><Relationship Id="rId4" Type="http://schemas.openxmlformats.org/officeDocument/2006/relationships/slideLayout" Target="../slideLayouts/slideLayout41.xml"/><Relationship Id="rId9" Type="http://schemas.openxmlformats.org/officeDocument/2006/relationships/slideLayout" Target="../slideLayouts/slideLayout4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 userDrawn="1"/>
        </p:nvSpPr>
        <p:spPr>
          <a:xfrm>
            <a:off x="294778" y="6423139"/>
            <a:ext cx="240501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00" b="1" dirty="0" smtClean="0">
                <a:solidFill>
                  <a:srgbClr val="0F5494"/>
                </a:solidFill>
              </a:rPr>
              <a:t>May 2019 </a:t>
            </a:r>
            <a:r>
              <a:rPr lang="en-GB" sz="1000" b="1" baseline="0" dirty="0" smtClean="0">
                <a:solidFill>
                  <a:srgbClr val="0F5494"/>
                </a:solidFill>
              </a:rPr>
              <a:t> │ Version 25</a:t>
            </a:r>
            <a:endParaRPr lang="en-GB" sz="1000" b="1" dirty="0" smtClean="0">
              <a:solidFill>
                <a:srgbClr val="0F5494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3" r:id="rId1"/>
    <p:sldLayoutId id="2147483752" r:id="rId2"/>
    <p:sldLayoutId id="2147483758" r:id="rId3"/>
    <p:sldLayoutId id="2147483754" r:id="rId4"/>
    <p:sldLayoutId id="2147483755" r:id="rId5"/>
  </p:sldLayoutIdLst>
  <p:timing>
    <p:tnLst>
      <p:par>
        <p:cTn id="1" dur="indefinite" restart="never" nodeType="tmRoot"/>
      </p:par>
    </p:tnLst>
  </p:timing>
  <p:hf hdr="0"/>
  <p:txStyles>
    <p:titleStyle>
      <a:lvl1pPr marL="358775" indent="-358775" algn="l" rtl="0" eaLnBrk="1" fontAlgn="base" hangingPunct="1">
        <a:spcBef>
          <a:spcPct val="0"/>
        </a:spcBef>
        <a:spcAft>
          <a:spcPct val="0"/>
        </a:spcAft>
        <a:defRPr sz="3000" b="1">
          <a:solidFill>
            <a:schemeClr val="tx1"/>
          </a:solidFill>
          <a:latin typeface="+mj-lt"/>
          <a:ea typeface="+mj-ea"/>
          <a:cs typeface="+mj-cs"/>
        </a:defRPr>
      </a:lvl1pPr>
      <a:lvl2pPr marL="358775" indent="-358775" algn="l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2pPr>
      <a:lvl3pPr marL="358775" indent="-358775" algn="l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3pPr>
      <a:lvl4pPr marL="358775" indent="-358775" algn="l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4pPr>
      <a:lvl5pPr marL="358775" indent="-358775" algn="l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5pPr>
      <a:lvl6pPr marL="815975" algn="l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6pPr>
      <a:lvl7pPr marL="1273175" algn="l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7pPr>
      <a:lvl8pPr marL="1730375" algn="l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8pPr>
      <a:lvl9pPr marL="2187575" algn="l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bg1"/>
        </a:buClr>
        <a:buChar char="•"/>
        <a:defRPr sz="2400" i="1">
          <a:solidFill>
            <a:schemeClr val="accent2">
              <a:lumMod val="50000"/>
            </a:schemeClr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rgbClr val="009FBA"/>
        </a:buClr>
        <a:buChar char="•"/>
        <a:defRPr sz="2000" b="1">
          <a:solidFill>
            <a:schemeClr val="accent2">
              <a:lumMod val="50000"/>
            </a:schemeClr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defRPr sz="1400">
          <a:solidFill>
            <a:schemeClr val="accent2">
              <a:lumMod val="50000"/>
            </a:schemeClr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Arial" charset="0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607405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5" r:id="rId1"/>
    <p:sldLayoutId id="2147483766" r:id="rId2"/>
    <p:sldLayoutId id="2147483767" r:id="rId3"/>
    <p:sldLayoutId id="2147483768" r:id="rId4"/>
    <p:sldLayoutId id="2147483769" r:id="rId5"/>
  </p:sldLayoutIdLst>
  <p:timing>
    <p:tnLst>
      <p:par>
        <p:cTn id="1" dur="indefinite" restart="never" nodeType="tmRoot"/>
      </p:par>
    </p:tnLst>
  </p:timing>
  <p:hf hdr="0"/>
  <p:txStyles>
    <p:titleStyle>
      <a:lvl1pPr marL="358775" indent="-358775" algn="l" rtl="0" eaLnBrk="1" fontAlgn="base" hangingPunct="1">
        <a:spcBef>
          <a:spcPct val="0"/>
        </a:spcBef>
        <a:spcAft>
          <a:spcPct val="0"/>
        </a:spcAft>
        <a:defRPr sz="3000" b="1">
          <a:solidFill>
            <a:schemeClr val="tx1"/>
          </a:solidFill>
          <a:latin typeface="+mj-lt"/>
          <a:ea typeface="+mj-ea"/>
          <a:cs typeface="+mj-cs"/>
        </a:defRPr>
      </a:lvl1pPr>
      <a:lvl2pPr marL="358775" indent="-358775" algn="l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2pPr>
      <a:lvl3pPr marL="358775" indent="-358775" algn="l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3pPr>
      <a:lvl4pPr marL="358775" indent="-358775" algn="l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4pPr>
      <a:lvl5pPr marL="358775" indent="-358775" algn="l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5pPr>
      <a:lvl6pPr marL="815975" algn="l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6pPr>
      <a:lvl7pPr marL="1273175" algn="l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7pPr>
      <a:lvl8pPr marL="1730375" algn="l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8pPr>
      <a:lvl9pPr marL="2187575" algn="l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bg1"/>
        </a:buClr>
        <a:buChar char="•"/>
        <a:defRPr sz="2400" i="1">
          <a:solidFill>
            <a:schemeClr val="accent2">
              <a:lumMod val="50000"/>
            </a:schemeClr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rgbClr val="009FBA"/>
        </a:buClr>
        <a:buChar char="•"/>
        <a:defRPr sz="2000" b="1">
          <a:solidFill>
            <a:schemeClr val="accent2">
              <a:lumMod val="50000"/>
            </a:schemeClr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defRPr sz="1400">
          <a:solidFill>
            <a:schemeClr val="accent2">
              <a:lumMod val="50000"/>
            </a:schemeClr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Arial" charset="0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68313" y="1123950"/>
            <a:ext cx="8229600" cy="936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Lorem ipsum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2387600"/>
            <a:ext cx="8229600" cy="3633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BE" dirty="0" smtClean="0"/>
              <a:t>Et dolor fragum</a:t>
            </a:r>
            <a:endParaRPr lang="en-GB" dirty="0" smtClean="0"/>
          </a:p>
          <a:p>
            <a:pPr lvl="1"/>
            <a:r>
              <a:rPr lang="en-GB" dirty="0" smtClean="0"/>
              <a:t>Et </a:t>
            </a:r>
            <a:r>
              <a:rPr lang="en-GB" dirty="0" err="1" smtClean="0"/>
              <a:t>dolor</a:t>
            </a:r>
            <a:r>
              <a:rPr lang="en-GB" dirty="0" smtClean="0"/>
              <a:t> </a:t>
            </a:r>
            <a:r>
              <a:rPr lang="en-GB" dirty="0" err="1" smtClean="0"/>
              <a:t>fragum</a:t>
            </a:r>
            <a:endParaRPr lang="en-GB" dirty="0" smtClean="0"/>
          </a:p>
          <a:p>
            <a:pPr lvl="2"/>
            <a:r>
              <a:rPr lang="en-GB" dirty="0" smtClean="0"/>
              <a:t>- Et </a:t>
            </a:r>
            <a:r>
              <a:rPr lang="en-GB" dirty="0" err="1" smtClean="0"/>
              <a:t>dolor</a:t>
            </a:r>
            <a:r>
              <a:rPr lang="en-GB" dirty="0" smtClean="0"/>
              <a:t> </a:t>
            </a:r>
            <a:r>
              <a:rPr lang="en-GB" dirty="0" err="1" smtClean="0"/>
              <a:t>fragum</a:t>
            </a:r>
            <a:endParaRPr lang="en-GB" dirty="0" smtClean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="0">
                <a:solidFill>
                  <a:schemeClr val="tx1"/>
                </a:solidFill>
                <a:latin typeface="+mj-lt"/>
              </a:defRPr>
            </a:lvl1pPr>
          </a:lstStyle>
          <a:p>
            <a:pPr>
              <a:defRPr/>
            </a:pPr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lang="en-GB" sz="1400" b="0" kern="1200" dirty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fld id="{9C8D21B7-B314-438C-91E9-7FF9087DC078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85436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2" r:id="rId1"/>
    <p:sldLayoutId id="2147483773" r:id="rId2"/>
    <p:sldLayoutId id="2147483774" r:id="rId3"/>
    <p:sldLayoutId id="2147483775" r:id="rId4"/>
    <p:sldLayoutId id="2147483776" r:id="rId5"/>
    <p:sldLayoutId id="2147483777" r:id="rId6"/>
    <p:sldLayoutId id="2147483778" r:id="rId7"/>
    <p:sldLayoutId id="2147483779" r:id="rId8"/>
    <p:sldLayoutId id="2147483780" r:id="rId9"/>
    <p:sldLayoutId id="2147483781" r:id="rId10"/>
    <p:sldLayoutId id="2147483782" r:id="rId11"/>
  </p:sldLayoutIdLst>
  <p:hf sldNum="0" hdr="0" ftr="0" dt="0"/>
  <p:txStyles>
    <p:titleStyle>
      <a:lvl1pPr marL="358775" indent="-358775" algn="l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+mj-lt"/>
          <a:ea typeface="+mj-ea"/>
          <a:cs typeface="+mj-cs"/>
        </a:defRPr>
      </a:lvl1pPr>
      <a:lvl2pPr marL="358775" indent="-358775" algn="l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2pPr>
      <a:lvl3pPr marL="358775" indent="-358775" algn="l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3pPr>
      <a:lvl4pPr marL="358775" indent="-358775" algn="l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4pPr>
      <a:lvl5pPr marL="358775" indent="-358775" algn="l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5pPr>
      <a:lvl6pPr marL="815975" algn="l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6pPr>
      <a:lvl7pPr marL="1273175" algn="l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7pPr>
      <a:lvl8pPr marL="1730375" algn="l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8pPr>
      <a:lvl9pPr marL="2187575" algn="l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bg1"/>
        </a:buClr>
        <a:buChar char="•"/>
        <a:defRPr sz="2400" i="1">
          <a:solidFill>
            <a:srgbClr val="0F5494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rgbClr val="009FBA"/>
        </a:buClr>
        <a:buChar char="•"/>
        <a:defRPr sz="2000" b="1">
          <a:solidFill>
            <a:srgbClr val="0F5494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defRPr sz="1400">
          <a:solidFill>
            <a:srgbClr val="0F5494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Arial" charset="0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365722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9" r:id="rId1"/>
    <p:sldLayoutId id="2147483790" r:id="rId2"/>
    <p:sldLayoutId id="2147483791" r:id="rId3"/>
    <p:sldLayoutId id="2147483792" r:id="rId4"/>
  </p:sldLayoutIdLst>
  <p:hf hdr="0" ftr="0" dt="0"/>
  <p:txStyles>
    <p:titleStyle>
      <a:lvl1pPr marL="358775" indent="-358775" algn="l" rtl="0" eaLnBrk="1" fontAlgn="base" hangingPunct="1">
        <a:spcBef>
          <a:spcPct val="0"/>
        </a:spcBef>
        <a:spcAft>
          <a:spcPct val="0"/>
        </a:spcAft>
        <a:defRPr sz="3000" b="1">
          <a:solidFill>
            <a:schemeClr val="tx1"/>
          </a:solidFill>
          <a:latin typeface="+mj-lt"/>
          <a:ea typeface="+mj-ea"/>
          <a:cs typeface="+mj-cs"/>
        </a:defRPr>
      </a:lvl1pPr>
      <a:lvl2pPr marL="358775" indent="-358775" algn="l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2pPr>
      <a:lvl3pPr marL="358775" indent="-358775" algn="l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3pPr>
      <a:lvl4pPr marL="358775" indent="-358775" algn="l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4pPr>
      <a:lvl5pPr marL="358775" indent="-358775" algn="l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5pPr>
      <a:lvl6pPr marL="815975" algn="l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6pPr>
      <a:lvl7pPr marL="1273175" algn="l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7pPr>
      <a:lvl8pPr marL="1730375" algn="l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8pPr>
      <a:lvl9pPr marL="2187575" algn="l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bg1"/>
        </a:buClr>
        <a:buChar char="•"/>
        <a:defRPr sz="2400" i="1">
          <a:solidFill>
            <a:schemeClr val="accent2">
              <a:lumMod val="50000"/>
            </a:schemeClr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rgbClr val="009FBA"/>
        </a:buClr>
        <a:buChar char="•"/>
        <a:defRPr sz="2000" b="1">
          <a:solidFill>
            <a:schemeClr val="accent2">
              <a:lumMod val="50000"/>
            </a:schemeClr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defRPr sz="1400">
          <a:solidFill>
            <a:schemeClr val="accent2">
              <a:lumMod val="50000"/>
            </a:schemeClr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Arial" charset="0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68313" y="1123950"/>
            <a:ext cx="8229600" cy="936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Lorem ipsum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2387600"/>
            <a:ext cx="8229600" cy="3633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BE" dirty="0" smtClean="0"/>
              <a:t>Et dolor fragum</a:t>
            </a:r>
            <a:endParaRPr lang="en-GB" dirty="0" smtClean="0"/>
          </a:p>
          <a:p>
            <a:pPr lvl="1"/>
            <a:r>
              <a:rPr lang="en-GB" dirty="0" smtClean="0"/>
              <a:t>Et </a:t>
            </a:r>
            <a:r>
              <a:rPr lang="en-GB" dirty="0" err="1" smtClean="0"/>
              <a:t>dolor</a:t>
            </a:r>
            <a:r>
              <a:rPr lang="en-GB" dirty="0" smtClean="0"/>
              <a:t> </a:t>
            </a:r>
            <a:r>
              <a:rPr lang="en-GB" dirty="0" err="1" smtClean="0"/>
              <a:t>fragum</a:t>
            </a:r>
            <a:endParaRPr lang="en-GB" dirty="0" smtClean="0"/>
          </a:p>
          <a:p>
            <a:pPr lvl="2"/>
            <a:r>
              <a:rPr lang="en-GB" dirty="0" smtClean="0"/>
              <a:t>- Et </a:t>
            </a:r>
            <a:r>
              <a:rPr lang="en-GB" dirty="0" err="1" smtClean="0"/>
              <a:t>dolor</a:t>
            </a:r>
            <a:r>
              <a:rPr lang="en-GB" dirty="0" smtClean="0"/>
              <a:t> </a:t>
            </a:r>
            <a:r>
              <a:rPr lang="en-GB" dirty="0" err="1" smtClean="0"/>
              <a:t>fragum</a:t>
            </a:r>
            <a:endParaRPr lang="en-GB" dirty="0" smtClean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="0">
                <a:solidFill>
                  <a:schemeClr val="tx1"/>
                </a:solidFill>
                <a:latin typeface="+mj-lt"/>
              </a:defRPr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lang="en-GB" sz="1400" b="0" kern="1200" dirty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fld id="{9C8D21B7-B314-438C-91E9-7FF9087DC078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579971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4" r:id="rId1"/>
    <p:sldLayoutId id="2147483795" r:id="rId2"/>
    <p:sldLayoutId id="2147483796" r:id="rId3"/>
    <p:sldLayoutId id="2147483797" r:id="rId4"/>
    <p:sldLayoutId id="2147483798" r:id="rId5"/>
    <p:sldLayoutId id="2147483799" r:id="rId6"/>
    <p:sldLayoutId id="2147483800" r:id="rId7"/>
    <p:sldLayoutId id="2147483801" r:id="rId8"/>
    <p:sldLayoutId id="2147483802" r:id="rId9"/>
    <p:sldLayoutId id="2147483803" r:id="rId10"/>
    <p:sldLayoutId id="2147483804" r:id="rId11"/>
    <p:sldLayoutId id="2147483805" r:id="rId12"/>
  </p:sldLayoutIdLst>
  <p:hf sldNum="0" hdr="0" ftr="0" dt="0"/>
  <p:txStyles>
    <p:titleStyle>
      <a:lvl1pPr marL="358775" indent="-358775" algn="l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+mj-lt"/>
          <a:ea typeface="+mj-ea"/>
          <a:cs typeface="+mj-cs"/>
        </a:defRPr>
      </a:lvl1pPr>
      <a:lvl2pPr marL="358775" indent="-358775" algn="l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2pPr>
      <a:lvl3pPr marL="358775" indent="-358775" algn="l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3pPr>
      <a:lvl4pPr marL="358775" indent="-358775" algn="l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4pPr>
      <a:lvl5pPr marL="358775" indent="-358775" algn="l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5pPr>
      <a:lvl6pPr marL="815975" algn="l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6pPr>
      <a:lvl7pPr marL="1273175" algn="l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7pPr>
      <a:lvl8pPr marL="1730375" algn="l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8pPr>
      <a:lvl9pPr marL="2187575" algn="l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bg1"/>
        </a:buClr>
        <a:buChar char="•"/>
        <a:defRPr sz="2400" i="1">
          <a:solidFill>
            <a:srgbClr val="0F5494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rgbClr val="009FBA"/>
        </a:buClr>
        <a:buChar char="•"/>
        <a:defRPr sz="2000" b="1">
          <a:solidFill>
            <a:srgbClr val="0F5494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defRPr sz="1400">
          <a:solidFill>
            <a:srgbClr val="0F5494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Arial" charset="0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68313" y="1123950"/>
            <a:ext cx="8229600" cy="936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Lorem ipsum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2387600"/>
            <a:ext cx="8229600" cy="3633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BE" dirty="0"/>
              <a:t>Et dolor fragum</a:t>
            </a:r>
            <a:endParaRPr lang="en-GB" dirty="0"/>
          </a:p>
          <a:p>
            <a:pPr lvl="1"/>
            <a:r>
              <a:rPr lang="en-GB" dirty="0"/>
              <a:t>Et </a:t>
            </a:r>
            <a:r>
              <a:rPr lang="en-GB" dirty="0" err="1"/>
              <a:t>dolor</a:t>
            </a:r>
            <a:r>
              <a:rPr lang="en-GB" dirty="0"/>
              <a:t> </a:t>
            </a:r>
            <a:r>
              <a:rPr lang="en-GB" dirty="0" err="1"/>
              <a:t>fragum</a:t>
            </a:r>
            <a:endParaRPr lang="en-GB" dirty="0"/>
          </a:p>
          <a:p>
            <a:pPr lvl="2"/>
            <a:r>
              <a:rPr lang="en-GB" dirty="0"/>
              <a:t>- Et </a:t>
            </a:r>
            <a:r>
              <a:rPr lang="en-GB" dirty="0" err="1"/>
              <a:t>dolor</a:t>
            </a:r>
            <a:r>
              <a:rPr lang="en-GB" dirty="0"/>
              <a:t> </a:t>
            </a:r>
            <a:r>
              <a:rPr lang="en-GB" dirty="0" err="1"/>
              <a:t>fragum</a:t>
            </a:r>
            <a:endParaRPr lang="en-GB" dirty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="0">
                <a:solidFill>
                  <a:schemeClr val="tx1"/>
                </a:solidFill>
                <a:latin typeface="+mj-lt"/>
              </a:defRPr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lang="en-GB" sz="1400" b="0" kern="1200" dirty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fld id="{9C8D21B7-B314-438C-91E9-7FF9087DC078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585697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7" r:id="rId1"/>
    <p:sldLayoutId id="2147483808" r:id="rId2"/>
    <p:sldLayoutId id="2147483809" r:id="rId3"/>
    <p:sldLayoutId id="2147483810" r:id="rId4"/>
    <p:sldLayoutId id="2147483811" r:id="rId5"/>
    <p:sldLayoutId id="2147483812" r:id="rId6"/>
    <p:sldLayoutId id="2147483813" r:id="rId7"/>
    <p:sldLayoutId id="2147483814" r:id="rId8"/>
    <p:sldLayoutId id="2147483815" r:id="rId9"/>
    <p:sldLayoutId id="2147483816" r:id="rId10"/>
    <p:sldLayoutId id="2147483817" r:id="rId11"/>
  </p:sldLayoutIdLst>
  <p:hf hdr="0" ftr="0" dt="0"/>
  <p:txStyles>
    <p:titleStyle>
      <a:lvl1pPr marL="358775" indent="-358775" algn="l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+mj-lt"/>
          <a:ea typeface="+mj-ea"/>
          <a:cs typeface="+mj-cs"/>
        </a:defRPr>
      </a:lvl1pPr>
      <a:lvl2pPr marL="358775" indent="-358775" algn="l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2pPr>
      <a:lvl3pPr marL="358775" indent="-358775" algn="l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3pPr>
      <a:lvl4pPr marL="358775" indent="-358775" algn="l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4pPr>
      <a:lvl5pPr marL="358775" indent="-358775" algn="l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5pPr>
      <a:lvl6pPr marL="815975" algn="l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6pPr>
      <a:lvl7pPr marL="1273175" algn="l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7pPr>
      <a:lvl8pPr marL="1730375" algn="l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8pPr>
      <a:lvl9pPr marL="2187575" algn="l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bg1"/>
        </a:buClr>
        <a:buChar char="•"/>
        <a:defRPr sz="2400" i="1">
          <a:solidFill>
            <a:srgbClr val="0F5494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rgbClr val="009FBA"/>
        </a:buClr>
        <a:buChar char="•"/>
        <a:defRPr sz="2000" b="1">
          <a:solidFill>
            <a:srgbClr val="0F5494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defRPr sz="1400">
          <a:solidFill>
            <a:srgbClr val="0F5494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Arial" charset="0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9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9.jp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www.un.org/sustainabledevelopment/sustainable-development-goals/" TargetMode="Externa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hyperlink" Target="https://ec.europa.eu/info/files/horizon-europe-co-design-implementation_en" TargetMode="External"/><Relationship Id="rId1" Type="http://schemas.openxmlformats.org/officeDocument/2006/relationships/slideLayout" Target="../slideLayouts/slideLayout2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hyperlink" Target="http://ec.europa.eu/horizon-europe" TargetMode="External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microsoft.com/office/2007/relationships/hdphoto" Target="../media/hdphoto2.wdp"/><Relationship Id="rId5" Type="http://schemas.openxmlformats.org/officeDocument/2006/relationships/image" Target="../media/image11.png"/><Relationship Id="rId4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hdphoto" Target="../media/hdphoto5.wdp"/><Relationship Id="rId13" Type="http://schemas.openxmlformats.org/officeDocument/2006/relationships/image" Target="../media/image18.png"/><Relationship Id="rId3" Type="http://schemas.openxmlformats.org/officeDocument/2006/relationships/image" Target="../media/image13.png"/><Relationship Id="rId7" Type="http://schemas.openxmlformats.org/officeDocument/2006/relationships/image" Target="../media/image15.png"/><Relationship Id="rId12" Type="http://schemas.microsoft.com/office/2007/relationships/hdphoto" Target="../media/hdphoto7.wdp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microsoft.com/office/2007/relationships/hdphoto" Target="../media/hdphoto4.wdp"/><Relationship Id="rId11" Type="http://schemas.openxmlformats.org/officeDocument/2006/relationships/image" Target="../media/image17.png"/><Relationship Id="rId5" Type="http://schemas.openxmlformats.org/officeDocument/2006/relationships/image" Target="../media/image14.png"/><Relationship Id="rId10" Type="http://schemas.microsoft.com/office/2007/relationships/hdphoto" Target="../media/hdphoto6.wdp"/><Relationship Id="rId4" Type="http://schemas.microsoft.com/office/2007/relationships/hdphoto" Target="../media/hdphoto3.wdp"/><Relationship Id="rId9" Type="http://schemas.openxmlformats.org/officeDocument/2006/relationships/image" Target="../media/image16.png"/><Relationship Id="rId14" Type="http://schemas.microsoft.com/office/2007/relationships/hdphoto" Target="../media/hdphoto8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7" Type="http://schemas.openxmlformats.org/officeDocument/2006/relationships/image" Target="../media/image25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GB" dirty="0" smtClean="0"/>
              <a:t>Based on the Commission Proposal for Horizon Europe, the common understanding between co-legislators and the Partial General Approach, both approved in April 2019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215896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5735" y="476592"/>
            <a:ext cx="7635240" cy="5760720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3275856" y="2001172"/>
            <a:ext cx="2592288" cy="2246769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srgbClr val="0E4194"/>
                </a:solidFill>
                <a:uLnTx/>
                <a:uFillTx/>
              </a:rPr>
              <a:t>Areas for </a:t>
            </a:r>
            <a:br>
              <a: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srgbClr val="0E4194"/>
                </a:solidFill>
                <a:uLnTx/>
                <a:uFillTx/>
              </a:rPr>
            </a:br>
            <a:r>
              <a: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srgbClr val="0E4194"/>
                </a:solidFill>
                <a:uLnTx/>
                <a:uFillTx/>
              </a:rPr>
              <a:t>possible </a:t>
            </a:r>
            <a:r>
              <a:rPr lang="en-GB" sz="2000" dirty="0">
                <a:solidFill>
                  <a:srgbClr val="0E4194"/>
                </a:solidFill>
              </a:rPr>
              <a:t>Institutionalised   European  </a:t>
            </a:r>
            <a:r>
              <a: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srgbClr val="0E4194"/>
                </a:solidFill>
                <a:uLnTx/>
                <a:uFillTx/>
              </a:rPr>
              <a:t>partnerships </a:t>
            </a:r>
            <a:br>
              <a: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srgbClr val="0E4194"/>
                </a:solidFill>
                <a:uLnTx/>
                <a:uFillTx/>
              </a:rPr>
            </a:br>
            <a:r>
              <a:rPr lang="en-GB" sz="1800" dirty="0">
                <a:solidFill>
                  <a:srgbClr val="0E4194"/>
                </a:solidFill>
              </a:rPr>
              <a:t>(based on Article 185/7</a:t>
            </a: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srgbClr val="0E4194"/>
                </a:solidFill>
                <a:uLnTx/>
                <a:uFillTx/>
              </a:rPr>
              <a:t> TFEU)</a:t>
            </a: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srgbClr val="FFD624"/>
              </a:solidFill>
              <a:uLnTx/>
              <a:uFillTx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5496" y="836712"/>
            <a:ext cx="1759459" cy="5856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spcBef>
                <a:spcPts val="300"/>
              </a:spcBef>
              <a:spcAft>
                <a:spcPts val="0"/>
              </a:spcAft>
              <a:buClr>
                <a:srgbClr val="F8A907"/>
              </a:buClr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chemeClr val="accent3"/>
                </a:solidFill>
                <a:effectLst/>
                <a:uLnTx/>
                <a:uFillTx/>
                <a:latin typeface="Verdana" pitchFamily="34" charset="0"/>
                <a:ea typeface="+mn-ea"/>
                <a:cs typeface="+mn-cs"/>
              </a:rPr>
              <a:t>Health innovations 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55812" y="2043402"/>
            <a:ext cx="173914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chemeClr val="accent3"/>
                </a:solidFill>
                <a:effectLst/>
                <a:uLnTx/>
                <a:uFillTx/>
                <a:latin typeface="Verdana" pitchFamily="34" charset="0"/>
                <a:ea typeface="+mn-ea"/>
                <a:cs typeface="+mn-cs"/>
              </a:rPr>
              <a:t>Key digital and enabling technologies</a:t>
            </a:r>
            <a:endParaRPr kumimoji="0" lang="en-GB" sz="1600" b="1" i="0" u="none" strike="noStrike" kern="1200" cap="none" spc="0" normalizeH="0" baseline="0" noProof="0" dirty="0" err="1">
              <a:ln>
                <a:noFill/>
              </a:ln>
              <a:solidFill>
                <a:schemeClr val="accent3"/>
              </a:solidFill>
              <a:effectLst/>
              <a:uLnTx/>
              <a:uFillTx/>
              <a:latin typeface="Verdana" pitchFamily="34" charset="0"/>
              <a:ea typeface="+mn-ea"/>
              <a:cs typeface="+mn-cs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452320" y="692696"/>
            <a:ext cx="161818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chemeClr val="accent3"/>
                </a:solidFill>
                <a:effectLst/>
                <a:uLnTx/>
                <a:uFillTx/>
                <a:latin typeface="Verdana" pitchFamily="34" charset="0"/>
                <a:ea typeface="+mn-ea"/>
                <a:cs typeface="+mn-cs"/>
              </a:rPr>
              <a:t>Sustainable bio-based solutions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97512" y="4653136"/>
            <a:ext cx="169744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chemeClr val="accent3"/>
                </a:solidFill>
                <a:effectLst/>
                <a:uLnTx/>
                <a:uFillTx/>
                <a:latin typeface="Verdana" pitchFamily="34" charset="0"/>
                <a:ea typeface="+mn-ea"/>
                <a:cs typeface="+mn-cs"/>
              </a:rPr>
              <a:t>EU air </a:t>
            </a:r>
            <a:r>
              <a:rPr kumimoji="0" lang="en-US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3"/>
                </a:solidFill>
                <a:effectLst/>
                <a:uLnTx/>
                <a:uFillTx/>
                <a:latin typeface="Verdana" pitchFamily="34" charset="0"/>
                <a:ea typeface="+mn-ea"/>
                <a:cs typeface="+mn-cs"/>
              </a:rPr>
              <a:t/>
            </a:r>
            <a:br>
              <a:rPr kumimoji="0" lang="en-US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3"/>
                </a:solidFill>
                <a:effectLst/>
                <a:uLnTx/>
                <a:uFillTx/>
                <a:latin typeface="Verdana" pitchFamily="34" charset="0"/>
                <a:ea typeface="+mn-ea"/>
                <a:cs typeface="+mn-cs"/>
              </a:rPr>
            </a:br>
            <a:r>
              <a:rPr kumimoji="0" lang="en-US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3"/>
                </a:solidFill>
                <a:effectLst/>
                <a:uLnTx/>
                <a:uFillTx/>
                <a:latin typeface="Verdana" pitchFamily="34" charset="0"/>
                <a:ea typeface="+mn-ea"/>
                <a:cs typeface="+mn-cs"/>
              </a:rPr>
              <a:t>traffic, aviation </a:t>
            </a:r>
            <a:br>
              <a:rPr kumimoji="0" lang="en-US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3"/>
                </a:solidFill>
                <a:effectLst/>
                <a:uLnTx/>
                <a:uFillTx/>
                <a:latin typeface="Verdana" pitchFamily="34" charset="0"/>
                <a:ea typeface="+mn-ea"/>
                <a:cs typeface="+mn-cs"/>
              </a:rPr>
            </a:br>
            <a:r>
              <a:rPr kumimoji="0" lang="en-US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3"/>
                </a:solidFill>
                <a:effectLst/>
                <a:uLnTx/>
                <a:uFillTx/>
                <a:latin typeface="Verdana" pitchFamily="34" charset="0"/>
                <a:ea typeface="+mn-ea"/>
                <a:cs typeface="+mn-cs"/>
              </a:rPr>
              <a:t>and </a:t>
            </a: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chemeClr val="accent3"/>
                </a:solidFill>
                <a:effectLst/>
                <a:uLnTx/>
                <a:uFillTx/>
                <a:latin typeface="Verdana" pitchFamily="34" charset="0"/>
                <a:ea typeface="+mn-ea"/>
                <a:cs typeface="+mn-cs"/>
              </a:rPr>
              <a:t>rail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282787" y="3560196"/>
            <a:ext cx="151216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spcBef>
                <a:spcPts val="300"/>
              </a:spcBef>
              <a:spcAft>
                <a:spcPts val="0"/>
              </a:spcAft>
              <a:buClr>
                <a:srgbClr val="F8A907"/>
              </a:buClr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chemeClr val="accent3"/>
                </a:solidFill>
                <a:effectLst/>
                <a:uLnTx/>
                <a:uFillTx/>
                <a:latin typeface="Verdana" pitchFamily="34" charset="0"/>
                <a:ea typeface="+mn-ea"/>
                <a:cs typeface="+mn-cs"/>
              </a:rPr>
              <a:t>Metrology</a:t>
            </a:r>
          </a:p>
        </p:txBody>
      </p:sp>
      <p:sp>
        <p:nvSpPr>
          <p:cNvPr id="3" name="Rectangle 2"/>
          <p:cNvSpPr/>
          <p:nvPr/>
        </p:nvSpPr>
        <p:spPr>
          <a:xfrm>
            <a:off x="7452320" y="1772816"/>
            <a:ext cx="1698058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300"/>
              </a:spcBef>
              <a:spcAft>
                <a:spcPts val="0"/>
              </a:spcAft>
              <a:buClr>
                <a:srgbClr val="F8A907"/>
              </a:buClr>
              <a:defRPr/>
            </a:pPr>
            <a:r>
              <a:rPr lang="en-GB" sz="1600" dirty="0">
                <a:solidFill>
                  <a:schemeClr val="accent3"/>
                </a:solidFill>
              </a:rPr>
              <a:t>Hydrogen and sustainable energy storage</a:t>
            </a:r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schemeClr val="accent3"/>
              </a:solidFill>
              <a:effectLst/>
              <a:uLnTx/>
              <a:uFillTx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7452320" y="3405367"/>
            <a:ext cx="137453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300"/>
              </a:spcBef>
              <a:spcAft>
                <a:spcPts val="0"/>
              </a:spcAft>
              <a:buClr>
                <a:srgbClr val="F8A907"/>
              </a:buClr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chemeClr val="accent3"/>
                </a:solidFill>
                <a:effectLst/>
                <a:uLnTx/>
                <a:uFillTx/>
                <a:latin typeface="Verdana" pitchFamily="34" charset="0"/>
                <a:ea typeface="+mn-ea"/>
                <a:cs typeface="+mn-cs"/>
              </a:rPr>
              <a:t>Clean, connected mobility</a:t>
            </a:r>
          </a:p>
        </p:txBody>
      </p:sp>
      <p:sp>
        <p:nvSpPr>
          <p:cNvPr id="16" name="Rectangle 15"/>
          <p:cNvSpPr/>
          <p:nvPr/>
        </p:nvSpPr>
        <p:spPr>
          <a:xfrm>
            <a:off x="7452320" y="4860449"/>
            <a:ext cx="151512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300"/>
              </a:spcBef>
              <a:spcAft>
                <a:spcPts val="0"/>
              </a:spcAft>
              <a:buClr>
                <a:srgbClr val="F8A907"/>
              </a:buClr>
              <a:defRPr/>
            </a:pPr>
            <a:r>
              <a: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schemeClr val="accent3"/>
                </a:solidFill>
                <a:effectLst/>
                <a:uLnTx/>
                <a:uFillTx/>
                <a:latin typeface="Verdana" pitchFamily="34" charset="0"/>
                <a:ea typeface="+mn-ea"/>
                <a:cs typeface="+mn-cs"/>
              </a:rPr>
              <a:t>Innovative SMEs</a:t>
            </a:r>
          </a:p>
        </p:txBody>
      </p:sp>
      <p:cxnSp>
        <p:nvCxnSpPr>
          <p:cNvPr id="7" name="Straight Connector 6"/>
          <p:cNvCxnSpPr/>
          <p:nvPr/>
        </p:nvCxnSpPr>
        <p:spPr bwMode="auto">
          <a:xfrm>
            <a:off x="1115616" y="476672"/>
            <a:ext cx="914400" cy="914400"/>
          </a:xfrm>
          <a:prstGeom prst="line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5524592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188640"/>
            <a:ext cx="8496944" cy="720080"/>
          </a:xfrm>
        </p:spPr>
        <p:txBody>
          <a:bodyPr/>
          <a:lstStyle/>
          <a:p>
            <a:pPr marL="0" indent="0"/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en-US" sz="2000" dirty="0" smtClean="0"/>
              <a:t>Roadmap for the preparation of European Partnerships </a:t>
            </a:r>
            <a:endParaRPr lang="en-GB" sz="2000" b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1196752"/>
            <a:ext cx="8352928" cy="5112568"/>
          </a:xfrm>
        </p:spPr>
        <p:txBody>
          <a:bodyPr/>
          <a:lstStyle/>
          <a:p>
            <a:pPr marL="0" indent="0">
              <a:spcBef>
                <a:spcPts val="600"/>
              </a:spcBef>
              <a:buNone/>
            </a:pPr>
            <a:r>
              <a:rPr lang="en-US" sz="1600" b="1" i="0" dirty="0" smtClean="0"/>
              <a:t>Currently ongoing:</a:t>
            </a:r>
          </a:p>
          <a:p>
            <a:pPr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en-US" sz="1600" i="0" dirty="0" smtClean="0"/>
              <a:t>Further </a:t>
            </a:r>
            <a:r>
              <a:rPr lang="en-US" sz="1600" b="1" i="0" dirty="0" smtClean="0"/>
              <a:t>consultations</a:t>
            </a:r>
            <a:r>
              <a:rPr lang="en-US" sz="1600" i="0" dirty="0" smtClean="0"/>
              <a:t> on the Orientations towards the Strategic Plan</a:t>
            </a:r>
          </a:p>
          <a:p>
            <a:pPr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en-US" sz="1600" i="0" dirty="0" smtClean="0"/>
              <a:t>Ongoing </a:t>
            </a:r>
            <a:r>
              <a:rPr lang="en-US" sz="1600" b="1" i="0" dirty="0" smtClean="0"/>
              <a:t>Impact Assessment </a:t>
            </a:r>
            <a:r>
              <a:rPr lang="en-US" sz="1600" i="0" dirty="0" smtClean="0"/>
              <a:t>work for Article 185/7 candidates</a:t>
            </a:r>
          </a:p>
          <a:p>
            <a:pPr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en-US" sz="1600" i="0" dirty="0" smtClean="0"/>
              <a:t>Further elaboration of </a:t>
            </a:r>
            <a:r>
              <a:rPr lang="en-US" sz="1600" b="1" i="0" dirty="0" smtClean="0"/>
              <a:t>proposals for Partnerships </a:t>
            </a:r>
            <a:r>
              <a:rPr lang="en-US" sz="1600" i="0" dirty="0" smtClean="0"/>
              <a:t>in co-creation between partners and Commissions services</a:t>
            </a:r>
            <a:endParaRPr lang="en-US" sz="1600" i="0" dirty="0"/>
          </a:p>
          <a:p>
            <a:pPr marL="0" indent="0">
              <a:spcBef>
                <a:spcPts val="600"/>
              </a:spcBef>
              <a:buNone/>
            </a:pPr>
            <a:endParaRPr lang="en-US" sz="1600" i="0" dirty="0" smtClean="0"/>
          </a:p>
          <a:p>
            <a:pPr marL="0" indent="0">
              <a:spcBef>
                <a:spcPts val="600"/>
              </a:spcBef>
              <a:buNone/>
            </a:pPr>
            <a:r>
              <a:rPr lang="en-US" sz="1600" b="1" i="0" dirty="0" smtClean="0"/>
              <a:t>Key elements for the next steps</a:t>
            </a:r>
          </a:p>
          <a:p>
            <a:pPr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en-US" sz="1600" i="0" dirty="0" err="1" smtClean="0"/>
              <a:t>Finalisation</a:t>
            </a:r>
            <a:r>
              <a:rPr lang="en-US" sz="1600" i="0" dirty="0" smtClean="0"/>
              <a:t> of Strategic Plan Horizon Europe</a:t>
            </a:r>
          </a:p>
          <a:p>
            <a:pPr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en-US" sz="1600" i="0" dirty="0" smtClean="0"/>
              <a:t>Outcome of the Impact Assessment work</a:t>
            </a:r>
          </a:p>
          <a:p>
            <a:pPr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en-US" sz="1600" i="0" dirty="0" smtClean="0"/>
              <a:t>Progress on MFF negotiations</a:t>
            </a:r>
          </a:p>
          <a:p>
            <a:pPr>
              <a:spcBef>
                <a:spcPts val="600"/>
              </a:spcBef>
              <a:buFont typeface="Wingdings" panose="05000000000000000000" pitchFamily="2" charset="2"/>
              <a:buChar char="è"/>
            </a:pPr>
            <a:r>
              <a:rPr lang="en-US" sz="1600" i="0" dirty="0" smtClean="0">
                <a:sym typeface="Wingdings" panose="05000000000000000000" pitchFamily="2" charset="2"/>
              </a:rPr>
              <a:t>Need for clarity: For which European Partnerships candidates will the new Commission adopt legislative proposals (Article 185/7), which candidates should be implemented as co-programmed/co-funded partnerships and included in the Strategic Plan</a:t>
            </a:r>
          </a:p>
          <a:p>
            <a:pPr>
              <a:spcBef>
                <a:spcPts val="600"/>
              </a:spcBef>
              <a:buFont typeface="Wingdings" panose="05000000000000000000" pitchFamily="2" charset="2"/>
              <a:buChar char="è"/>
            </a:pPr>
            <a:r>
              <a:rPr lang="en-US" sz="1600" i="0" dirty="0" smtClean="0">
                <a:sym typeface="Wingdings" panose="05000000000000000000" pitchFamily="2" charset="2"/>
              </a:rPr>
              <a:t>Without political agreement on budgetary envelope for Horizon Europe: </a:t>
            </a:r>
            <a:br>
              <a:rPr lang="en-US" sz="1600" i="0" dirty="0" smtClean="0">
                <a:sym typeface="Wingdings" panose="05000000000000000000" pitchFamily="2" charset="2"/>
              </a:rPr>
            </a:br>
            <a:r>
              <a:rPr lang="en-US" sz="1600" i="0" dirty="0" smtClean="0">
                <a:sym typeface="Wingdings" panose="05000000000000000000" pitchFamily="2" charset="2"/>
              </a:rPr>
              <a:t>No budget allocation to candidates for European Partnerships, no COM proposals for Article 185/7 initiatives</a:t>
            </a:r>
          </a:p>
          <a:p>
            <a:pPr>
              <a:spcBef>
                <a:spcPts val="600"/>
              </a:spcBef>
              <a:buFont typeface="Wingdings" panose="05000000000000000000" pitchFamily="2" charset="2"/>
              <a:buChar char="è"/>
            </a:pPr>
            <a:endParaRPr lang="en-US" sz="1600" i="0" dirty="0"/>
          </a:p>
          <a:p>
            <a:pPr marL="0" indent="0">
              <a:spcBef>
                <a:spcPts val="600"/>
              </a:spcBef>
              <a:buNone/>
            </a:pPr>
            <a:endParaRPr lang="en-US" sz="1600" i="0" dirty="0" smtClean="0"/>
          </a:p>
        </p:txBody>
      </p:sp>
    </p:spTree>
    <p:extLst>
      <p:ext uri="{BB962C8B-B14F-4D97-AF65-F5344CB8AC3E}">
        <p14:creationId xmlns:p14="http://schemas.microsoft.com/office/powerpoint/2010/main" val="30032080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1321970"/>
            <a:ext cx="7523758" cy="4543930"/>
          </a:xfrm>
          <a:prstGeom prst="rect">
            <a:avLst/>
          </a:prstGeom>
        </p:spPr>
      </p:pic>
      <p:sp>
        <p:nvSpPr>
          <p:cNvPr id="26" name="TextBox 25"/>
          <p:cNvSpPr txBox="1"/>
          <p:nvPr/>
        </p:nvSpPr>
        <p:spPr>
          <a:xfrm>
            <a:off x="1259841" y="565254"/>
            <a:ext cx="77835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0E4194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Widening participation/spreading excellence</a:t>
            </a:r>
            <a:endParaRPr kumimoji="0" lang="en-GB" sz="2800" b="1" i="0" u="none" strike="noStrike" kern="0" cap="none" spc="0" normalizeH="0" baseline="0" noProof="0" dirty="0">
              <a:ln>
                <a:noFill/>
              </a:ln>
              <a:solidFill>
                <a:srgbClr val="0E4194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3336954" y="1484784"/>
            <a:ext cx="2514316" cy="1107996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15 </a:t>
            </a:r>
            <a:r>
              <a:rPr lang="en-GB" sz="1400" dirty="0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Member States</a:t>
            </a:r>
            <a:r>
              <a:rPr kumimoji="0" lang="en-GB" sz="1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and 9 outermost regions eligible </a:t>
            </a:r>
            <a:r>
              <a:rPr kumimoji="0" lang="en-GB" sz="1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for </a:t>
            </a:r>
            <a:r>
              <a:rPr kumimoji="0" lang="en-GB" sz="1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coordinators</a:t>
            </a:r>
            <a:endParaRPr kumimoji="0" lang="en-GB" sz="14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At least 3.3% budget</a:t>
            </a:r>
            <a:endParaRPr kumimoji="0" lang="en-GB" sz="14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4" name="Picture 2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35889" y="535830"/>
            <a:ext cx="751384" cy="6011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2" name="Rectangle 31"/>
          <p:cNvSpPr/>
          <p:nvPr/>
        </p:nvSpPr>
        <p:spPr>
          <a:xfrm>
            <a:off x="1022565" y="5145584"/>
            <a:ext cx="108012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IE" sz="14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Teaming </a:t>
            </a:r>
          </a:p>
        </p:txBody>
      </p:sp>
      <p:sp>
        <p:nvSpPr>
          <p:cNvPr id="35" name="Rectangle 34"/>
          <p:cNvSpPr/>
          <p:nvPr/>
        </p:nvSpPr>
        <p:spPr>
          <a:xfrm>
            <a:off x="2988679" y="5145584"/>
            <a:ext cx="122328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IE" sz="1400" dirty="0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ERA-Chairs</a:t>
            </a:r>
            <a:endParaRPr lang="en-IE" sz="1400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6" name="Rectangle 35"/>
          <p:cNvSpPr/>
          <p:nvPr/>
        </p:nvSpPr>
        <p:spPr>
          <a:xfrm>
            <a:off x="5508104" y="4850576"/>
            <a:ext cx="2664296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IE" sz="1400" dirty="0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Excellence initiatives</a:t>
            </a:r>
          </a:p>
          <a:p>
            <a:pPr lvl="0"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endParaRPr lang="en-IE" sz="1400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IE" sz="1400" dirty="0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Brain circulation</a:t>
            </a:r>
            <a:endParaRPr lang="fr-BE" sz="1400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7" name="Rectangle 36"/>
          <p:cNvSpPr/>
          <p:nvPr/>
        </p:nvSpPr>
        <p:spPr>
          <a:xfrm>
            <a:off x="1022564" y="3570951"/>
            <a:ext cx="1821273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IE" sz="1400" dirty="0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Match-making</a:t>
            </a:r>
            <a:endParaRPr lang="fr-BE" sz="1400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8" name="Rectangle 37"/>
          <p:cNvSpPr/>
          <p:nvPr/>
        </p:nvSpPr>
        <p:spPr>
          <a:xfrm>
            <a:off x="1022564" y="1395933"/>
            <a:ext cx="1749236" cy="1384995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lvl="0"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IE" sz="1400" dirty="0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National Contact Point (NCP) </a:t>
            </a:r>
            <a:br>
              <a:rPr lang="en-IE" sz="1400" dirty="0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IE" sz="1400" dirty="0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Support</a:t>
            </a:r>
          </a:p>
          <a:p>
            <a:pPr lvl="0"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endParaRPr lang="en-IE" sz="1400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IE" sz="1400" dirty="0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Pre-proposal checks</a:t>
            </a:r>
            <a:endParaRPr lang="fr-BE" sz="1400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9" name="Rectangle 38"/>
          <p:cNvSpPr/>
          <p:nvPr/>
        </p:nvSpPr>
        <p:spPr>
          <a:xfrm>
            <a:off x="6379016" y="1820839"/>
            <a:ext cx="172819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IE" sz="1400" dirty="0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Recognition of participation</a:t>
            </a:r>
            <a:endParaRPr lang="fr-BE" sz="1400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1" name="Rectangle 40"/>
          <p:cNvSpPr/>
          <p:nvPr/>
        </p:nvSpPr>
        <p:spPr>
          <a:xfrm>
            <a:off x="6379016" y="3548824"/>
            <a:ext cx="172819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IE" sz="1400" dirty="0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Hop-on</a:t>
            </a:r>
            <a:endParaRPr lang="fr-BE" sz="1400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2" name="Rectangle 41"/>
          <p:cNvSpPr/>
          <p:nvPr/>
        </p:nvSpPr>
        <p:spPr>
          <a:xfrm>
            <a:off x="3041113" y="2996952"/>
            <a:ext cx="3061774" cy="13542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000" dirty="0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EXCELLENCE</a:t>
            </a:r>
          </a:p>
          <a:p>
            <a:pPr lvl="0" algn="ctr" defTabSz="457200" fontAlgn="auto">
              <a:spcBef>
                <a:spcPts val="0"/>
              </a:spcBef>
              <a:spcAft>
                <a:spcPts val="1200"/>
              </a:spcAft>
              <a:defRPr/>
            </a:pPr>
            <a:r>
              <a:rPr lang="en-GB" sz="1400" dirty="0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Foster participation</a:t>
            </a:r>
          </a:p>
          <a:p>
            <a:pPr lvl="0" algn="ctr" defTabSz="457200" fontAlgn="auto">
              <a:spcBef>
                <a:spcPts val="0"/>
              </a:spcBef>
              <a:spcAft>
                <a:spcPts val="1200"/>
              </a:spcAft>
              <a:defRPr/>
            </a:pPr>
            <a:r>
              <a:rPr lang="en-GB" sz="1400" dirty="0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Facilitate collaborative links</a:t>
            </a:r>
          </a:p>
          <a:p>
            <a:pPr lvl="0" algn="ctr" defTabSz="457200" fontAlgn="auto">
              <a:spcBef>
                <a:spcPts val="0"/>
              </a:spcBef>
              <a:spcAft>
                <a:spcPts val="1200"/>
              </a:spcAft>
              <a:defRPr/>
            </a:pPr>
            <a:r>
              <a:rPr lang="en-GB" sz="1400" dirty="0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Contribute to reducing R&amp;I divide</a:t>
            </a:r>
            <a:endParaRPr lang="en-GB" sz="1400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3" name="Rectangle 42"/>
          <p:cNvSpPr/>
          <p:nvPr/>
        </p:nvSpPr>
        <p:spPr>
          <a:xfrm>
            <a:off x="1960993" y="5145584"/>
            <a:ext cx="108012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IE" sz="1400" dirty="0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Twinning </a:t>
            </a:r>
            <a:endParaRPr lang="en-IE" sz="1400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4" name="Rectangle 43"/>
          <p:cNvSpPr/>
          <p:nvPr/>
        </p:nvSpPr>
        <p:spPr>
          <a:xfrm>
            <a:off x="4138518" y="5145584"/>
            <a:ext cx="90024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IE" sz="1400" dirty="0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COST</a:t>
            </a:r>
            <a:endParaRPr lang="en-IE" sz="1400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374585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2"/>
          <p:cNvSpPr txBox="1">
            <a:spLocks/>
          </p:cNvSpPr>
          <p:nvPr/>
        </p:nvSpPr>
        <p:spPr>
          <a:xfrm>
            <a:off x="506194" y="1260376"/>
            <a:ext cx="8003232" cy="4680520"/>
          </a:xfrm>
          <a:prstGeom prst="rect">
            <a:avLst/>
          </a:prstGeom>
        </p:spPr>
        <p:txBody>
          <a:bodyPr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•"/>
              <a:defRPr sz="2400" i="1">
                <a:solidFill>
                  <a:schemeClr val="accent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9FBA"/>
              </a:buClr>
              <a:buChar char="•"/>
              <a:defRPr sz="2000" b="1">
                <a:solidFill>
                  <a:schemeClr val="accent2">
                    <a:lumMod val="50000"/>
                  </a:schemeClr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defRPr sz="1400">
                <a:solidFill>
                  <a:schemeClr val="accent2">
                    <a:lumMod val="50000"/>
                  </a:schemeClr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ts val="1200"/>
              </a:spcAft>
              <a:buClr>
                <a:srgbClr val="F8A907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fr-BE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878685">
                    <a:lumMod val="50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Further</a:t>
            </a:r>
            <a:r>
              <a:rPr kumimoji="0" lang="fr-BE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878685">
                    <a:lumMod val="50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fr-BE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878685">
                    <a:lumMod val="50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alignment</a:t>
            </a:r>
            <a:r>
              <a:rPr kumimoji="0" lang="fr-BE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878685">
                    <a:lumMod val="50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to the Financial </a:t>
            </a:r>
            <a:r>
              <a:rPr kumimoji="0" lang="fr-BE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878685">
                    <a:lumMod val="50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Regulation</a:t>
            </a:r>
            <a:endParaRPr kumimoji="0" lang="fr-BE" sz="2000" b="0" i="0" u="none" strike="noStrike" kern="1200" cap="none" spc="0" normalizeH="0" baseline="0" noProof="0" dirty="0">
              <a:ln>
                <a:noFill/>
              </a:ln>
              <a:solidFill>
                <a:srgbClr val="878685">
                  <a:lumMod val="50000"/>
                </a:srgb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ts val="1200"/>
              </a:spcAft>
              <a:buClr>
                <a:srgbClr val="F8A907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GB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878685">
                    <a:lumMod val="50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Increased 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878685">
                    <a:lumMod val="50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use of </a:t>
            </a:r>
            <a:r>
              <a: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srgbClr val="0E4194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simplified forms of grants 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878685">
                    <a:lumMod val="50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where </a:t>
            </a:r>
            <a:r>
              <a:rPr kumimoji="0" lang="en-GB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878685">
                    <a:lumMod val="50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appropriate (building on the H2020 lump sum pilot experience)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ts val="1200"/>
              </a:spcAft>
              <a:buClr>
                <a:srgbClr val="F8A907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GB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878685">
                    <a:lumMod val="50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Broader 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878685">
                    <a:lumMod val="50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acceptance of </a:t>
            </a:r>
            <a:r>
              <a: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srgbClr val="0E4194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usual cost accounting practices 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ts val="1200"/>
              </a:spcAft>
              <a:buClr>
                <a:srgbClr val="F8A907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GB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878685">
                    <a:lumMod val="50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Enhanced </a:t>
            </a:r>
            <a:r>
              <a: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srgbClr val="0E4194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cross-reliance on audits 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878685">
                    <a:lumMod val="50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benefiting beneficiaries taking part in several Union programmes</a:t>
            </a:r>
          </a:p>
          <a:p>
            <a:pPr marL="457200" marR="0" lvl="1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ts val="1200"/>
              </a:spcAft>
              <a:buClr>
                <a:srgbClr val="F8A907"/>
              </a:buClr>
              <a:buSzTx/>
              <a:buFontTx/>
              <a:buNone/>
              <a:tabLst/>
              <a:defRPr/>
            </a:pPr>
            <a:endParaRPr kumimoji="0" lang="en-GB" sz="1600" b="0" i="0" u="none" strike="noStrike" kern="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742950" marR="0" lvl="1" indent="-285750" algn="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ts val="1200"/>
              </a:spcAft>
              <a:buClr>
                <a:srgbClr val="F8A907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endParaRPr kumimoji="0" lang="en-IE" sz="1600" b="0" i="0" u="none" strike="noStrike" kern="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1200150" marR="0" lvl="3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ts val="1200"/>
              </a:spcAft>
              <a:buClr>
                <a:srgbClr val="F8A907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IE" sz="2000" b="0" i="0" u="none" strike="noStrike" kern="1200" cap="none" spc="0" normalizeH="0" baseline="0" noProof="0" dirty="0">
                <a:ln>
                  <a:noFill/>
                </a:ln>
                <a:solidFill>
                  <a:srgbClr val="878685">
                    <a:lumMod val="50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Attractive H2020 funding model, including up to 100% funding </a:t>
            </a:r>
            <a:r>
              <a:rPr kumimoji="0" lang="en-IE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878685">
                    <a:lumMod val="50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rate of direct costs</a:t>
            </a:r>
            <a:endParaRPr kumimoji="0" lang="en-IE" sz="2000" b="0" i="0" u="none" strike="noStrike" kern="1200" cap="none" spc="0" normalizeH="0" baseline="0" noProof="0" dirty="0">
              <a:ln>
                <a:noFill/>
              </a:ln>
              <a:solidFill>
                <a:srgbClr val="878685">
                  <a:lumMod val="50000"/>
                </a:srgb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1200150" marR="0" lvl="3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ts val="1200"/>
              </a:spcAft>
              <a:buClr>
                <a:srgbClr val="F8A907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IE" sz="2000" b="0" i="0" u="none" strike="noStrike" kern="1200" cap="none" spc="0" normalizeH="0" baseline="0" noProof="0" dirty="0">
                <a:ln>
                  <a:noFill/>
                </a:ln>
                <a:solidFill>
                  <a:srgbClr val="878685">
                    <a:lumMod val="50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Single set of rules principle </a:t>
            </a:r>
            <a:endParaRPr kumimoji="0" lang="en-GB" sz="2000" b="0" i="0" u="none" strike="noStrike" kern="1200" cap="none" spc="0" normalizeH="0" baseline="0" noProof="0" dirty="0">
              <a:ln>
                <a:noFill/>
              </a:ln>
              <a:solidFill>
                <a:srgbClr val="878685">
                  <a:lumMod val="50000"/>
                </a:srgb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514578" y="548679"/>
            <a:ext cx="8147248" cy="720081"/>
          </a:xfrm>
          <a:prstGeom prst="rect">
            <a:avLst/>
          </a:prstGeom>
        </p:spPr>
        <p:txBody>
          <a:bodyPr/>
          <a:lstStyle>
            <a:lvl1pPr marL="358775" indent="-358775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358775" indent="-358775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2pPr>
            <a:lvl3pPr marL="358775" indent="-358775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3pPr>
            <a:lvl4pPr marL="358775" indent="-358775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4pPr>
            <a:lvl5pPr marL="358775" indent="-358775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5pPr>
            <a:lvl6pPr marL="815975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6pPr>
            <a:lvl7pPr marL="1273175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7pPr>
            <a:lvl8pPr marL="1730375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8pPr>
            <a:lvl9pPr marL="2187575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9pPr>
          </a:lstStyle>
          <a:p>
            <a:pPr marL="358775" marR="0" lvl="0" indent="-358775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IE" sz="3000" b="1" i="0" u="none" strike="noStrike" kern="0" cap="none" spc="0" normalizeH="0" baseline="0" noProof="0" dirty="0" smtClean="0">
                <a:ln>
                  <a:noFill/>
                </a:ln>
                <a:solidFill>
                  <a:srgbClr val="0E4194"/>
                </a:solidFill>
                <a:effectLst/>
                <a:uLnTx/>
                <a:uFillTx/>
                <a:latin typeface="Arial"/>
                <a:ea typeface="+mj-ea"/>
                <a:cs typeface="+mj-cs"/>
              </a:rPr>
              <a:t>Simple </a:t>
            </a:r>
            <a:r>
              <a:rPr kumimoji="0" lang="en-IE" sz="3000" b="1" i="0" u="none" strike="noStrike" kern="0" cap="none" spc="0" normalizeH="0" baseline="0" noProof="0" dirty="0">
                <a:ln>
                  <a:noFill/>
                </a:ln>
                <a:solidFill>
                  <a:srgbClr val="0E4194"/>
                </a:solidFill>
                <a:effectLst/>
                <a:uLnTx/>
                <a:uFillTx/>
                <a:latin typeface="Arial"/>
                <a:ea typeface="+mj-ea"/>
                <a:cs typeface="+mj-cs"/>
              </a:rPr>
              <a:t>and fit for purpose rules</a:t>
            </a:r>
            <a:endParaRPr kumimoji="0" lang="en-GB" sz="3000" b="1" i="0" u="none" strike="noStrike" kern="0" cap="none" spc="0" normalizeH="0" baseline="0" noProof="0" dirty="0">
              <a:ln>
                <a:noFill/>
              </a:ln>
              <a:solidFill>
                <a:srgbClr val="0E4194"/>
              </a:solidFill>
              <a:effectLst/>
              <a:uLnTx/>
              <a:uFillTx/>
              <a:latin typeface="Arial"/>
              <a:ea typeface="+mj-ea"/>
              <a:cs typeface="+mj-cs"/>
            </a:endParaRPr>
          </a:p>
        </p:txBody>
      </p:sp>
      <p:sp>
        <p:nvSpPr>
          <p:cNvPr id="4" name="Freeform 3"/>
          <p:cNvSpPr/>
          <p:nvPr/>
        </p:nvSpPr>
        <p:spPr>
          <a:xfrm>
            <a:off x="755576" y="4149080"/>
            <a:ext cx="7776864" cy="668901"/>
          </a:xfrm>
          <a:custGeom>
            <a:avLst/>
            <a:gdLst>
              <a:gd name="connsiteX0" fmla="*/ 0 w 8208912"/>
              <a:gd name="connsiteY0" fmla="*/ 0 h 668901"/>
              <a:gd name="connsiteX1" fmla="*/ 8208912 w 8208912"/>
              <a:gd name="connsiteY1" fmla="*/ 0 h 668901"/>
              <a:gd name="connsiteX2" fmla="*/ 8208912 w 8208912"/>
              <a:gd name="connsiteY2" fmla="*/ 668901 h 668901"/>
              <a:gd name="connsiteX3" fmla="*/ 0 w 8208912"/>
              <a:gd name="connsiteY3" fmla="*/ 668901 h 668901"/>
              <a:gd name="connsiteX4" fmla="*/ 0 w 8208912"/>
              <a:gd name="connsiteY4" fmla="*/ 0 h 668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208912" h="668901">
                <a:moveTo>
                  <a:pt x="0" y="0"/>
                </a:moveTo>
                <a:lnTo>
                  <a:pt x="8208912" y="0"/>
                </a:lnTo>
                <a:lnTo>
                  <a:pt x="8208912" y="668901"/>
                </a:lnTo>
                <a:lnTo>
                  <a:pt x="0" y="668901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5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70688" tIns="170688" rIns="170688" bIns="170688" numCol="1" spcCol="1270" anchor="ctr" anchorCtr="0">
            <a:noAutofit/>
          </a:bodyPr>
          <a:lstStyle/>
          <a:p>
            <a:pPr marL="0" marR="0" lvl="0" indent="0" algn="l" defTabSz="10668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kumimoji="0" lang="en-IE" sz="2000" b="1" i="0" u="none" strike="noStrike" kern="0" cap="none" spc="0" normalizeH="0" baseline="0" noProof="0" dirty="0">
                <a:ln>
                  <a:noFill/>
                </a:ln>
                <a:solidFill>
                  <a:srgbClr val="0E4194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while ensuring continuity and consistency for beneficiaries by maintaining</a:t>
            </a:r>
          </a:p>
        </p:txBody>
      </p:sp>
    </p:spTree>
    <p:extLst>
      <p:ext uri="{BB962C8B-B14F-4D97-AF65-F5344CB8AC3E}">
        <p14:creationId xmlns:p14="http://schemas.microsoft.com/office/powerpoint/2010/main" val="28573883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1423602"/>
            <a:ext cx="8820472" cy="1200329"/>
          </a:xfrm>
          <a:prstGeom prst="rect">
            <a:avLst/>
          </a:prstGeom>
          <a:solidFill>
            <a:schemeClr val="accent6"/>
          </a:solidFill>
        </p:spPr>
        <p:txBody>
          <a:bodyPr wrap="square" lIns="0" rtlCol="0" anchor="ctr" anchorCtr="0">
            <a:spAutoFit/>
          </a:bodyPr>
          <a:lstStyle/>
          <a:p>
            <a:pPr lvl="1"/>
            <a:r>
              <a:rPr lang="en-GB" sz="3600" dirty="0">
                <a:solidFill>
                  <a:srgbClr val="FFFFFF"/>
                </a:solidFill>
                <a:latin typeface="Arial"/>
              </a:rPr>
              <a:t>Horizon Europe – </a:t>
            </a:r>
            <a:r>
              <a:rPr lang="en-GB" sz="3600" dirty="0" smtClean="0">
                <a:solidFill>
                  <a:srgbClr val="FFFFFF"/>
                </a:solidFill>
                <a:latin typeface="Arial"/>
              </a:rPr>
              <a:t>implementation, prioritisation and impact</a:t>
            </a:r>
            <a:endParaRPr lang="en-GB" sz="3600" dirty="0">
              <a:solidFill>
                <a:srgbClr val="FFFFFF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3954273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251521" y="557823"/>
            <a:ext cx="7488832" cy="720081"/>
          </a:xfrm>
          <a:prstGeom prst="rect">
            <a:avLst/>
          </a:prstGeom>
        </p:spPr>
        <p:txBody>
          <a:bodyPr/>
          <a:lstStyle/>
          <a:p>
            <a:pPr marL="265113" indent="0"/>
            <a:r>
              <a:rPr lang="en-GB" dirty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Strategic </a:t>
            </a:r>
            <a:r>
              <a:rPr lang="en-GB" dirty="0" smtClean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Plan for implementing Horizon Europe</a:t>
            </a:r>
            <a:r>
              <a:rPr lang="en-GB" b="0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GB" b="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GB" b="0" u="sng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497899" y="1556792"/>
            <a:ext cx="8208912" cy="4968552"/>
          </a:xfrm>
          <a:prstGeom prst="rect">
            <a:avLst/>
          </a:prstGeom>
          <a:ln w="28575">
            <a:noFill/>
          </a:ln>
        </p:spPr>
        <p:txBody>
          <a:bodyPr tIns="72000"/>
          <a:lstStyle/>
          <a:p>
            <a:pPr marL="0" lvl="0" indent="0">
              <a:spcBef>
                <a:spcPts val="0"/>
              </a:spcBef>
              <a:spcAft>
                <a:spcPts val="1200"/>
              </a:spcAft>
              <a:buClr>
                <a:schemeClr val="tx2"/>
              </a:buClr>
              <a:buNone/>
            </a:pPr>
            <a:r>
              <a:rPr lang="en-GB" sz="1800" i="0" kern="1200" dirty="0" smtClean="0"/>
              <a:t>The Strategic Plan (</a:t>
            </a:r>
            <a:r>
              <a:rPr lang="en-GB" sz="1800" kern="1200" dirty="0" smtClean="0"/>
              <a:t>new</a:t>
            </a:r>
            <a:r>
              <a:rPr lang="en-US" sz="1800" kern="1200" dirty="0" smtClean="0"/>
              <a:t> </a:t>
            </a:r>
            <a:r>
              <a:rPr lang="en-US" sz="1800" kern="1200" dirty="0"/>
              <a:t>i</a:t>
            </a:r>
            <a:r>
              <a:rPr lang="en-US" sz="1800" kern="1200" dirty="0" smtClean="0"/>
              <a:t>mplementing </a:t>
            </a:r>
            <a:r>
              <a:rPr lang="en-US" sz="1800" kern="1200" dirty="0"/>
              <a:t>act by the </a:t>
            </a:r>
            <a:r>
              <a:rPr lang="en-US" sz="1800" kern="1200" dirty="0" smtClean="0"/>
              <a:t>Commission</a:t>
            </a:r>
            <a:r>
              <a:rPr lang="en-GB" sz="1800" i="0" kern="1200" dirty="0" smtClean="0"/>
              <a:t>) will</a:t>
            </a:r>
            <a:r>
              <a:rPr lang="en-US" sz="1800" i="0" kern="1200" dirty="0" smtClean="0"/>
              <a:t> prepare </a:t>
            </a:r>
            <a:r>
              <a:rPr lang="en-US" sz="1800" i="0" kern="1200" dirty="0"/>
              <a:t>the content in the work </a:t>
            </a:r>
            <a:r>
              <a:rPr lang="en-US" sz="1800" i="0" kern="1200" dirty="0" err="1"/>
              <a:t>programmes</a:t>
            </a:r>
            <a:r>
              <a:rPr lang="en-US" sz="1800" i="0" kern="1200" dirty="0"/>
              <a:t> </a:t>
            </a:r>
            <a:r>
              <a:rPr lang="en-US" sz="1800" i="0" kern="1200" dirty="0" smtClean="0"/>
              <a:t>and calls for proposals for the first four years</a:t>
            </a:r>
          </a:p>
          <a:p>
            <a:pPr lvl="0"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Font typeface="Wingdings" panose="05000000000000000000" pitchFamily="2" charset="2"/>
              <a:buChar char="§"/>
            </a:pPr>
            <a:r>
              <a:rPr lang="en-GB" sz="1800" i="0" kern="1200" dirty="0" smtClean="0"/>
              <a:t>Strategic orientation </a:t>
            </a:r>
            <a:r>
              <a:rPr lang="en-GB" sz="1800" i="0" kern="1200" dirty="0"/>
              <a:t>for R&amp;I support, </a:t>
            </a:r>
            <a:r>
              <a:rPr lang="en-GB" sz="1800" i="0" kern="1200" dirty="0" smtClean="0"/>
              <a:t>expected impacts </a:t>
            </a:r>
            <a:endParaRPr lang="fr-BE" sz="1800" i="0" kern="1200" dirty="0" smtClean="0"/>
          </a:p>
          <a:p>
            <a:pPr lvl="0"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Font typeface="Wingdings" panose="05000000000000000000" pitchFamily="2" charset="2"/>
              <a:buChar char="§"/>
            </a:pPr>
            <a:r>
              <a:rPr lang="en-GB" sz="1800" i="0" kern="1200" dirty="0" smtClean="0"/>
              <a:t>Partnerships and missions </a:t>
            </a:r>
            <a:endParaRPr lang="fr-BE" sz="1800" i="0" kern="1200" dirty="0" smtClean="0"/>
          </a:p>
          <a:p>
            <a:pPr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Font typeface="Wingdings" panose="05000000000000000000" pitchFamily="2" charset="2"/>
              <a:buChar char="§"/>
            </a:pPr>
            <a:r>
              <a:rPr lang="en-GB" sz="1800" i="0" kern="1200" dirty="0" smtClean="0"/>
              <a:t>Areas </a:t>
            </a:r>
            <a:r>
              <a:rPr lang="en-GB" sz="1800" i="0" kern="1200" dirty="0"/>
              <a:t>for international </a:t>
            </a:r>
            <a:r>
              <a:rPr lang="en-GB" sz="1800" i="0" kern="1200" dirty="0" smtClean="0"/>
              <a:t>cooperation</a:t>
            </a:r>
            <a:endParaRPr lang="fr-BE" sz="1800" i="0" kern="1200" dirty="0"/>
          </a:p>
          <a:p>
            <a:pPr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Font typeface="Wingdings" panose="05000000000000000000" pitchFamily="2" charset="2"/>
              <a:buChar char="§"/>
            </a:pPr>
            <a:r>
              <a:rPr lang="en-GB" sz="1800" i="0" kern="1200" dirty="0" smtClean="0"/>
              <a:t>Issues such as:</a:t>
            </a:r>
          </a:p>
          <a:p>
            <a:pPr lvl="1"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en-GB" sz="1800" b="0" i="0" kern="1200" dirty="0" smtClean="0"/>
              <a:t>Balance </a:t>
            </a:r>
            <a:r>
              <a:rPr lang="en-GB" sz="1800" b="0" i="0" kern="1200" dirty="0"/>
              <a:t>between research and </a:t>
            </a:r>
            <a:r>
              <a:rPr lang="en-GB" sz="1800" b="0" i="0" kern="1200" dirty="0" smtClean="0"/>
              <a:t>innovation</a:t>
            </a:r>
          </a:p>
          <a:p>
            <a:pPr lvl="1"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en-GB" sz="1800" b="0" i="0" kern="1200" dirty="0" smtClean="0"/>
              <a:t>Social </a:t>
            </a:r>
            <a:r>
              <a:rPr lang="en-GB" sz="1800" b="0" i="0" kern="1200" dirty="0"/>
              <a:t>Sciences and </a:t>
            </a:r>
            <a:r>
              <a:rPr lang="en-GB" sz="1800" b="0" i="0" kern="1200" dirty="0" smtClean="0"/>
              <a:t>Humanities</a:t>
            </a:r>
          </a:p>
          <a:p>
            <a:pPr lvl="1"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en-GB" sz="1800" b="0" i="0" kern="1200" dirty="0" smtClean="0"/>
              <a:t>Key </a:t>
            </a:r>
            <a:r>
              <a:rPr lang="en-GB" sz="1800" b="0" i="0" kern="1200" dirty="0"/>
              <a:t>Enabling Technologies and strategic value </a:t>
            </a:r>
            <a:r>
              <a:rPr lang="en-GB" sz="1800" b="0" i="0" kern="1200" dirty="0" smtClean="0"/>
              <a:t>chains</a:t>
            </a:r>
          </a:p>
          <a:p>
            <a:pPr lvl="1"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en-GB" sz="1800" b="0" i="0" kern="1200" dirty="0" smtClean="0"/>
              <a:t>Gender</a:t>
            </a:r>
          </a:p>
          <a:p>
            <a:pPr lvl="1"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en-GB" sz="1800" b="0" i="0" kern="1200" dirty="0" smtClean="0"/>
              <a:t>Ethics </a:t>
            </a:r>
            <a:r>
              <a:rPr lang="en-GB" sz="1800" b="0" i="0" kern="1200" dirty="0"/>
              <a:t>and </a:t>
            </a:r>
            <a:r>
              <a:rPr lang="en-GB" sz="1800" b="0" i="0" kern="1200" dirty="0" smtClean="0"/>
              <a:t>integrity</a:t>
            </a:r>
          </a:p>
          <a:p>
            <a:pPr lvl="1"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en-GB" sz="1800" b="0" i="0" kern="1200" dirty="0" smtClean="0"/>
              <a:t>Dissemination </a:t>
            </a:r>
            <a:r>
              <a:rPr lang="en-GB" sz="1800" b="0" i="0" kern="1200" dirty="0"/>
              <a:t>and </a:t>
            </a:r>
            <a:r>
              <a:rPr lang="en-GB" sz="1800" b="0" i="0" kern="1200" dirty="0" smtClean="0"/>
              <a:t>exploitation </a:t>
            </a:r>
          </a:p>
          <a:p>
            <a:pPr marL="0" indent="0"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None/>
            </a:pPr>
            <a:endParaRPr lang="fr-BE" sz="1800" i="0" kern="1200" dirty="0"/>
          </a:p>
        </p:txBody>
      </p:sp>
    </p:spTree>
    <p:extLst>
      <p:ext uri="{BB962C8B-B14F-4D97-AF65-F5344CB8AC3E}">
        <p14:creationId xmlns:p14="http://schemas.microsoft.com/office/powerpoint/2010/main" val="23316714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 txBox="1">
            <a:spLocks/>
          </p:cNvSpPr>
          <p:nvPr/>
        </p:nvSpPr>
        <p:spPr>
          <a:xfrm>
            <a:off x="521296" y="3645024"/>
            <a:ext cx="8622704" cy="2444908"/>
          </a:xfrm>
          <a:prstGeom prst="rect">
            <a:avLst/>
          </a:prstGeom>
        </p:spPr>
        <p:txBody>
          <a:bodyPr/>
          <a:lstStyle>
            <a:lvl1pPr marL="358775" indent="-358775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358775" indent="-358775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2pPr>
            <a:lvl3pPr marL="358775" indent="-358775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3pPr>
            <a:lvl4pPr marL="358775" indent="-358775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4pPr>
            <a:lvl5pPr marL="358775" indent="-358775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5pPr>
            <a:lvl6pPr marL="815975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6pPr>
            <a:lvl7pPr marL="1273175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7pPr>
            <a:lvl8pPr marL="1730375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8pPr>
            <a:lvl9pPr marL="2187575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9pPr>
          </a:lstStyle>
          <a:p>
            <a:pPr marL="358775" marR="0" lvl="0" indent="-358775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GB" sz="2400" kern="0" dirty="0">
              <a:solidFill>
                <a:srgbClr val="0E419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58775" marR="0" lvl="0" indent="-358775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0E4194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Main Features</a:t>
            </a:r>
            <a:endParaRPr kumimoji="0" lang="en-GB" sz="3000" b="1" i="0" u="none" strike="noStrike" kern="0" cap="none" spc="0" normalizeH="0" baseline="0" noProof="0" dirty="0" smtClean="0">
              <a:ln>
                <a:noFill/>
              </a:ln>
              <a:solidFill>
                <a:srgbClr val="0E4194"/>
              </a:solidFill>
              <a:effectLst/>
              <a:uLnTx/>
              <a:uFillTx/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kumimoji="0" lang="en-GB" sz="1800" b="1" i="0" u="none" strike="noStrike" kern="0" cap="none" spc="0" normalizeH="0" baseline="0" noProof="0" dirty="0" smtClean="0">
                <a:ln>
                  <a:noFill/>
                </a:ln>
                <a:solidFill>
                  <a:srgbClr val="0E4194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Early involvement and extensive exchanges with Member States</a:t>
            </a:r>
          </a:p>
          <a:p>
            <a:pPr marL="0" lvl="2" indent="0">
              <a:defRPr/>
            </a:pPr>
            <a:r>
              <a:rPr kumimoji="0" lang="en-GB" sz="1800" b="1" i="0" u="none" strike="noStrike" kern="0" cap="none" spc="0" normalizeH="0" baseline="0" noProof="0" dirty="0" smtClean="0">
                <a:ln>
                  <a:noFill/>
                </a:ln>
                <a:solidFill>
                  <a:srgbClr val="0E4194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Extensive exchanges with the European Parliament</a:t>
            </a:r>
          </a:p>
          <a:p>
            <a:pPr marL="0" lvl="2" indent="0">
              <a:defRPr/>
            </a:pPr>
            <a:r>
              <a:rPr kumimoji="0" lang="en-GB" sz="1800" b="1" i="0" u="none" strike="noStrike" kern="0" cap="none" spc="0" normalizeH="0" baseline="0" noProof="0" dirty="0" smtClean="0">
                <a:ln>
                  <a:noFill/>
                </a:ln>
                <a:solidFill>
                  <a:srgbClr val="0E4194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Consultations with stakeholders and public at large</a:t>
            </a:r>
          </a:p>
          <a:p>
            <a:pPr marL="0" lvl="2" indent="0">
              <a:defRPr/>
            </a:pPr>
            <a:endParaRPr lang="en-GB" sz="1800" kern="0" dirty="0">
              <a:solidFill>
                <a:srgbClr val="0E4194"/>
              </a:solidFill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graphicFrame>
        <p:nvGraphicFramePr>
          <p:cNvPr id="10" name="Diagram 9"/>
          <p:cNvGraphicFramePr/>
          <p:nvPr>
            <p:extLst>
              <p:ext uri="{D42A27DB-BD31-4B8C-83A1-F6EECF244321}">
                <p14:modId xmlns:p14="http://schemas.microsoft.com/office/powerpoint/2010/main" val="306430660"/>
              </p:ext>
            </p:extLst>
          </p:nvPr>
        </p:nvGraphicFramePr>
        <p:xfrm>
          <a:off x="332877" y="1412776"/>
          <a:ext cx="8559603" cy="29523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5" name="Title 1"/>
          <p:cNvSpPr txBox="1">
            <a:spLocks/>
          </p:cNvSpPr>
          <p:nvPr/>
        </p:nvSpPr>
        <p:spPr>
          <a:xfrm>
            <a:off x="179512" y="548680"/>
            <a:ext cx="8497537" cy="864096"/>
          </a:xfrm>
          <a:prstGeom prst="rect">
            <a:avLst/>
          </a:prstGeom>
        </p:spPr>
        <p:txBody>
          <a:bodyPr/>
          <a:lstStyle>
            <a:lvl1pPr marL="358775" indent="-358775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358775" indent="-358775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2pPr>
            <a:lvl3pPr marL="358775" indent="-358775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3pPr>
            <a:lvl4pPr marL="358775" indent="-358775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4pPr>
            <a:lvl5pPr marL="358775" indent="-358775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5pPr>
            <a:lvl6pPr marL="815975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6pPr>
            <a:lvl7pPr marL="1273175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7pPr>
            <a:lvl8pPr marL="1730375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8pPr>
            <a:lvl9pPr marL="2187575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9pPr>
          </a:lstStyle>
          <a:p>
            <a:pPr marL="358775" marR="0" lvl="0" indent="-358775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000" b="1" i="0" u="none" strike="noStrike" kern="0" cap="none" spc="0" normalizeH="0" baseline="0" noProof="0" dirty="0" smtClean="0">
                <a:ln>
                  <a:noFill/>
                </a:ln>
                <a:solidFill>
                  <a:srgbClr val="0E4194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  Strategic plan gives direction to the </a:t>
            </a:r>
            <a:br>
              <a:rPr kumimoji="0" lang="en-GB" sz="3000" b="1" i="0" u="none" strike="noStrike" kern="0" cap="none" spc="0" normalizeH="0" baseline="0" noProof="0" dirty="0" smtClean="0">
                <a:ln>
                  <a:noFill/>
                </a:ln>
                <a:solidFill>
                  <a:srgbClr val="0E4194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</a:br>
            <a:r>
              <a:rPr kumimoji="0" lang="en-GB" sz="3000" b="1" i="0" u="none" strike="noStrike" kern="0" cap="none" spc="0" normalizeH="0" baseline="0" noProof="0" dirty="0" smtClean="0">
                <a:ln>
                  <a:noFill/>
                </a:ln>
                <a:solidFill>
                  <a:srgbClr val="0E4194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work programme</a:t>
            </a:r>
            <a:endParaRPr kumimoji="0" lang="en-GB" sz="3000" b="1" i="0" u="sng" strike="noStrike" kern="0" cap="none" spc="0" normalizeH="0" baseline="0" noProof="0" dirty="0">
              <a:ln>
                <a:noFill/>
              </a:ln>
              <a:solidFill>
                <a:srgbClr val="F8A907"/>
              </a:solidFill>
              <a:effectLst/>
              <a:uLnTx/>
              <a:uFillTx/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733841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176777" y="566967"/>
            <a:ext cx="8928992" cy="1034496"/>
          </a:xfrm>
          <a:prstGeom prst="rect">
            <a:avLst/>
          </a:prstGeom>
        </p:spPr>
        <p:txBody>
          <a:bodyPr/>
          <a:lstStyle/>
          <a:p>
            <a:r>
              <a:rPr lang="en-GB" dirty="0" smtClean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Steps towards the first Horizon Europe work programme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GB" u="sng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812016" y="5347954"/>
            <a:ext cx="564841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spcBef>
                <a:spcPts val="1800"/>
              </a:spcBef>
              <a:spcAft>
                <a:spcPts val="1200"/>
              </a:spcAft>
              <a:defRPr/>
            </a:pPr>
            <a:r>
              <a:rPr lang="en-GB" sz="1600" b="0" dirty="0" smtClean="0">
                <a:solidFill>
                  <a:schemeClr val="accent2">
                    <a:lumMod val="50000"/>
                  </a:schemeClr>
                </a:solidFill>
                <a:latin typeface="+mj-lt"/>
              </a:rPr>
              <a:t>Start of Horizon Europe</a:t>
            </a:r>
            <a:endParaRPr lang="en-GB" sz="1600" b="0" dirty="0" smtClean="0">
              <a:solidFill>
                <a:srgbClr val="0F5494"/>
              </a:solidFill>
              <a:latin typeface="+mj-lt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1002584" y="1706223"/>
            <a:ext cx="1457313" cy="1010436"/>
          </a:xfrm>
          <a:prstGeom prst="roundRect">
            <a:avLst/>
          </a:prstGeom>
          <a:solidFill>
            <a:schemeClr val="accent4">
              <a:lumMod val="75000"/>
            </a:schemeClr>
          </a:solidFill>
          <a:ln w="12700"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 smtClean="0">
                <a:solidFill>
                  <a:schemeClr val="bg1"/>
                </a:solidFill>
              </a:rPr>
              <a:t>Summer </a:t>
            </a:r>
          </a:p>
          <a:p>
            <a:pPr algn="ctr"/>
            <a:r>
              <a:rPr lang="en-GB" sz="1600" dirty="0" smtClean="0">
                <a:solidFill>
                  <a:schemeClr val="bg1"/>
                </a:solidFill>
              </a:rPr>
              <a:t>2019 </a:t>
            </a:r>
            <a:endParaRPr lang="en-GB" sz="1600" dirty="0">
              <a:solidFill>
                <a:schemeClr val="bg1"/>
              </a:solidFill>
            </a:endParaRPr>
          </a:p>
        </p:txBody>
      </p:sp>
      <p:sp>
        <p:nvSpPr>
          <p:cNvPr id="22" name="Rounded Rectangle 21"/>
          <p:cNvSpPr/>
          <p:nvPr/>
        </p:nvSpPr>
        <p:spPr>
          <a:xfrm>
            <a:off x="1002584" y="3949854"/>
            <a:ext cx="1457312" cy="991314"/>
          </a:xfrm>
          <a:prstGeom prst="roundRect">
            <a:avLst/>
          </a:prstGeom>
          <a:solidFill>
            <a:schemeClr val="accent4">
              <a:lumMod val="75000"/>
            </a:schemeClr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 smtClean="0">
                <a:solidFill>
                  <a:schemeClr val="bg1"/>
                </a:solidFill>
              </a:rPr>
              <a:t>2020</a:t>
            </a:r>
            <a:endParaRPr lang="en-GB" sz="1600" dirty="0">
              <a:solidFill>
                <a:schemeClr val="bg1"/>
              </a:solidFill>
            </a:endParaRPr>
          </a:p>
        </p:txBody>
      </p:sp>
      <p:sp>
        <p:nvSpPr>
          <p:cNvPr id="20" name="Rounded Rectangle 19"/>
          <p:cNvSpPr/>
          <p:nvPr/>
        </p:nvSpPr>
        <p:spPr>
          <a:xfrm>
            <a:off x="1002584" y="2817817"/>
            <a:ext cx="1435728" cy="1030880"/>
          </a:xfrm>
          <a:prstGeom prst="roundRect">
            <a:avLst/>
          </a:prstGeom>
          <a:solidFill>
            <a:schemeClr val="accent4">
              <a:lumMod val="75000"/>
            </a:schemeClr>
          </a:solidFill>
          <a:ln w="12700"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 smtClean="0">
                <a:solidFill>
                  <a:schemeClr val="bg1"/>
                </a:solidFill>
              </a:rPr>
              <a:t>Autumn-winter 2019/2020</a:t>
            </a:r>
            <a:endParaRPr lang="en-GB" sz="1600" dirty="0">
              <a:solidFill>
                <a:schemeClr val="bg1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2785336" y="2846094"/>
            <a:ext cx="596998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600" b="0" dirty="0" smtClean="0">
                <a:solidFill>
                  <a:schemeClr val="accent2">
                    <a:lumMod val="50000"/>
                  </a:schemeClr>
                </a:solidFill>
                <a:latin typeface="+mj-lt"/>
              </a:rPr>
              <a:t>Co-creation at Research &amp; Innovation Days 24 – 26 September.                                     </a:t>
            </a:r>
            <a:r>
              <a:rPr lang="en-US" sz="1600" b="0" dirty="0" smtClean="0">
                <a:solidFill>
                  <a:schemeClr val="accent2">
                    <a:lumMod val="50000"/>
                  </a:schemeClr>
                </a:solidFill>
                <a:latin typeface="+mj-lt"/>
              </a:rPr>
              <a:t>Extensive </a:t>
            </a:r>
            <a:r>
              <a:rPr lang="en-US" sz="1600" b="0" dirty="0">
                <a:solidFill>
                  <a:schemeClr val="accent2">
                    <a:lumMod val="50000"/>
                  </a:schemeClr>
                </a:solidFill>
                <a:latin typeface="+mj-lt"/>
              </a:rPr>
              <a:t>exchanges with the </a:t>
            </a:r>
            <a:r>
              <a:rPr lang="en-US" sz="1600" b="0" dirty="0" smtClean="0">
                <a:solidFill>
                  <a:schemeClr val="accent2">
                    <a:lumMod val="50000"/>
                  </a:schemeClr>
                </a:solidFill>
                <a:latin typeface="+mj-lt"/>
              </a:rPr>
              <a:t>new European Parliament. </a:t>
            </a:r>
          </a:p>
          <a:p>
            <a:pPr lvl="0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600" b="0" dirty="0" smtClean="0">
                <a:solidFill>
                  <a:schemeClr val="accent2">
                    <a:lumMod val="50000"/>
                  </a:schemeClr>
                </a:solidFill>
                <a:latin typeface="+mj-lt"/>
              </a:rPr>
              <a:t>Establishment </a:t>
            </a:r>
            <a:r>
              <a:rPr lang="en-GB" sz="1600" b="0" dirty="0">
                <a:solidFill>
                  <a:schemeClr val="accent2">
                    <a:lumMod val="50000"/>
                  </a:schemeClr>
                </a:solidFill>
                <a:latin typeface="+mj-lt"/>
              </a:rPr>
              <a:t>of new Commission - </a:t>
            </a:r>
            <a:r>
              <a:rPr lang="en-GB" sz="1600" b="0" dirty="0" smtClean="0">
                <a:solidFill>
                  <a:schemeClr val="accent2">
                    <a:lumMod val="50000"/>
                  </a:schemeClr>
                </a:solidFill>
                <a:latin typeface="+mj-lt"/>
              </a:rPr>
              <a:t>envisaged </a:t>
            </a:r>
            <a:r>
              <a:rPr lang="en-GB" sz="1600" b="0" dirty="0">
                <a:solidFill>
                  <a:schemeClr val="accent2">
                    <a:lumMod val="50000"/>
                  </a:schemeClr>
                </a:solidFill>
                <a:latin typeface="+mj-lt"/>
              </a:rPr>
              <a:t>endorsement </a:t>
            </a:r>
            <a:r>
              <a:rPr lang="en-GB" sz="1600" b="0" dirty="0" smtClean="0">
                <a:solidFill>
                  <a:schemeClr val="accent2">
                    <a:lumMod val="50000"/>
                  </a:schemeClr>
                </a:solidFill>
                <a:latin typeface="+mj-lt"/>
              </a:rPr>
              <a:t/>
            </a:r>
            <a:br>
              <a:rPr lang="en-GB" sz="1600" b="0" dirty="0" smtClean="0">
                <a:solidFill>
                  <a:schemeClr val="accent2">
                    <a:lumMod val="50000"/>
                  </a:schemeClr>
                </a:solidFill>
                <a:latin typeface="+mj-lt"/>
              </a:rPr>
            </a:br>
            <a:r>
              <a:rPr lang="en-GB" sz="1600" b="0" dirty="0" smtClean="0">
                <a:solidFill>
                  <a:schemeClr val="accent2">
                    <a:lumMod val="50000"/>
                  </a:schemeClr>
                </a:solidFill>
                <a:latin typeface="+mj-lt"/>
              </a:rPr>
              <a:t>of </a:t>
            </a:r>
            <a:r>
              <a:rPr lang="en-GB" sz="1600" b="0" dirty="0">
                <a:solidFill>
                  <a:schemeClr val="accent2">
                    <a:lumMod val="50000"/>
                  </a:schemeClr>
                </a:solidFill>
                <a:latin typeface="+mj-lt"/>
              </a:rPr>
              <a:t>Strategic </a:t>
            </a:r>
            <a:r>
              <a:rPr lang="en-GB" sz="1600" b="0" dirty="0" smtClean="0">
                <a:solidFill>
                  <a:schemeClr val="accent2">
                    <a:lumMod val="50000"/>
                  </a:schemeClr>
                </a:solidFill>
                <a:latin typeface="+mj-lt"/>
              </a:rPr>
              <a:t>Plan</a:t>
            </a:r>
            <a:endParaRPr lang="en-GB" sz="1600" b="0" dirty="0" smtClean="0">
              <a:solidFill>
                <a:srgbClr val="0F5494"/>
              </a:solidFill>
              <a:latin typeface="+mj-lt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2795800" y="1860444"/>
            <a:ext cx="566463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spcBef>
                <a:spcPts val="1800"/>
              </a:spcBef>
              <a:spcAft>
                <a:spcPts val="1200"/>
              </a:spcAft>
              <a:buClr>
                <a:srgbClr val="FBC400"/>
              </a:buClr>
              <a:defRPr/>
            </a:pPr>
            <a:r>
              <a:rPr lang="en-US" sz="1600" b="0" dirty="0" smtClean="0">
                <a:solidFill>
                  <a:srgbClr val="878685">
                    <a:lumMod val="50000"/>
                  </a:srgbClr>
                </a:solidFill>
                <a:latin typeface="+mj-lt"/>
              </a:rPr>
              <a:t>Early involvement and exchanges with Member States, consultation </a:t>
            </a:r>
            <a:r>
              <a:rPr lang="en-US" sz="1600" b="0" dirty="0">
                <a:solidFill>
                  <a:srgbClr val="878685">
                    <a:lumMod val="50000"/>
                  </a:srgbClr>
                </a:solidFill>
                <a:latin typeface="+mj-lt"/>
              </a:rPr>
              <a:t>with stakeholders and the public at </a:t>
            </a:r>
            <a:r>
              <a:rPr lang="en-US" sz="1600" b="0" dirty="0" smtClean="0">
                <a:solidFill>
                  <a:srgbClr val="878685">
                    <a:lumMod val="50000"/>
                  </a:srgbClr>
                </a:solidFill>
                <a:latin typeface="+mj-lt"/>
              </a:rPr>
              <a:t>large Establishment of Mission Boards</a:t>
            </a:r>
            <a:endParaRPr lang="en-GB" sz="1600" b="0" dirty="0">
              <a:solidFill>
                <a:srgbClr val="878685">
                  <a:lumMod val="50000"/>
                </a:srgbClr>
              </a:solidFill>
              <a:latin typeface="+mj-lt"/>
            </a:endParaRPr>
          </a:p>
        </p:txBody>
      </p:sp>
      <p:cxnSp>
        <p:nvCxnSpPr>
          <p:cNvPr id="4" name="Straight Arrow Connector 3"/>
          <p:cNvCxnSpPr/>
          <p:nvPr/>
        </p:nvCxnSpPr>
        <p:spPr bwMode="auto">
          <a:xfrm>
            <a:off x="219278" y="1954823"/>
            <a:ext cx="0" cy="3562409"/>
          </a:xfrm>
          <a:prstGeom prst="straightConnector1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8" name="Straight Arrow Connector 7"/>
          <p:cNvCxnSpPr>
            <a:endCxn id="22" idx="1"/>
          </p:cNvCxnSpPr>
          <p:nvPr/>
        </p:nvCxnSpPr>
        <p:spPr bwMode="auto">
          <a:xfrm flipV="1">
            <a:off x="806287" y="4445511"/>
            <a:ext cx="196297" cy="269340"/>
          </a:xfrm>
          <a:prstGeom prst="straightConnector1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39" name="Down Arrow 38"/>
          <p:cNvSpPr/>
          <p:nvPr/>
        </p:nvSpPr>
        <p:spPr>
          <a:xfrm>
            <a:off x="536944" y="1702757"/>
            <a:ext cx="342208" cy="4494193"/>
          </a:xfrm>
          <a:prstGeom prst="downArrow">
            <a:avLst/>
          </a:prstGeom>
          <a:solidFill>
            <a:srgbClr val="133176"/>
          </a:solidFill>
          <a:ln>
            <a:solidFill>
              <a:srgbClr val="13317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endParaRPr lang="fr-BE" sz="1800" b="0"/>
          </a:p>
        </p:txBody>
      </p:sp>
      <p:sp>
        <p:nvSpPr>
          <p:cNvPr id="21" name="Rounded Rectangle 20"/>
          <p:cNvSpPr/>
          <p:nvPr/>
        </p:nvSpPr>
        <p:spPr>
          <a:xfrm>
            <a:off x="1002584" y="5073508"/>
            <a:ext cx="1486013" cy="947780"/>
          </a:xfrm>
          <a:prstGeom prst="roundRect">
            <a:avLst/>
          </a:prstGeom>
          <a:solidFill>
            <a:schemeClr val="accent4">
              <a:lumMod val="75000"/>
            </a:schemeClr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 smtClean="0">
                <a:solidFill>
                  <a:schemeClr val="bg1"/>
                </a:solidFill>
              </a:rPr>
              <a:t>2021</a:t>
            </a:r>
            <a:endParaRPr lang="en-GB" sz="1600" dirty="0">
              <a:solidFill>
                <a:schemeClr val="bg1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2757522" y="4153123"/>
            <a:ext cx="570291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spcBef>
                <a:spcPts val="1800"/>
              </a:spcBef>
              <a:spcAft>
                <a:spcPts val="1200"/>
              </a:spcAft>
              <a:defRPr/>
            </a:pPr>
            <a:r>
              <a:rPr lang="en-GB" sz="1600" b="0" dirty="0" smtClean="0">
                <a:solidFill>
                  <a:schemeClr val="accent2">
                    <a:lumMod val="50000"/>
                  </a:schemeClr>
                </a:solidFill>
                <a:latin typeface="+mj-lt"/>
              </a:rPr>
              <a:t>Drafting of first Horizon Europe Work Programme on the basis of the Strategic Plan </a:t>
            </a:r>
            <a:endParaRPr lang="en-GB" sz="1600" b="0" dirty="0" smtClean="0">
              <a:solidFill>
                <a:srgbClr val="0F5494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0064169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Oval 38"/>
          <p:cNvSpPr/>
          <p:nvPr/>
        </p:nvSpPr>
        <p:spPr>
          <a:xfrm rot="4504981">
            <a:off x="7972477" y="4585694"/>
            <a:ext cx="851084" cy="864434"/>
          </a:xfrm>
          <a:prstGeom prst="ellipse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504120" y="564918"/>
            <a:ext cx="8147248" cy="720081"/>
          </a:xfrm>
          <a:prstGeom prst="rect">
            <a:avLst/>
          </a:prstGeom>
        </p:spPr>
        <p:txBody>
          <a:bodyPr/>
          <a:lstStyle/>
          <a:p>
            <a:pPr marL="0" indent="0">
              <a:buClr>
                <a:schemeClr val="accent3"/>
              </a:buClr>
            </a:pPr>
            <a:r>
              <a:rPr lang="en-GB" dirty="0" smtClean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Key impact pathways to track progress </a:t>
            </a:r>
            <a:endParaRPr lang="en-GB" dirty="0">
              <a:solidFill>
                <a:schemeClr val="accent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6" name="Rectangle 55"/>
          <p:cNvSpPr/>
          <p:nvPr/>
        </p:nvSpPr>
        <p:spPr>
          <a:xfrm>
            <a:off x="697314" y="1362147"/>
            <a:ext cx="8147247" cy="1217999"/>
          </a:xfrm>
          <a:prstGeom prst="rect">
            <a:avLst/>
          </a:prstGeom>
          <a:solidFill>
            <a:schemeClr val="bg1"/>
          </a:solidFill>
          <a:ln w="28575">
            <a:noFill/>
            <a:prstDash val="sysDot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7980368" y="1786703"/>
            <a:ext cx="864434" cy="851084"/>
            <a:chOff x="1103153" y="1738422"/>
            <a:chExt cx="864434" cy="851084"/>
          </a:xfrm>
        </p:grpSpPr>
        <p:sp>
          <p:nvSpPr>
            <p:cNvPr id="42" name="Oval 41"/>
            <p:cNvSpPr/>
            <p:nvPr/>
          </p:nvSpPr>
          <p:spPr>
            <a:xfrm rot="4504981">
              <a:off x="1109828" y="1731747"/>
              <a:ext cx="851084" cy="864434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pic>
          <p:nvPicPr>
            <p:cNvPr id="44" name="Picture 43"/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biLevel thresh="25000"/>
              <a:extLst/>
            </a:blip>
            <a:stretch>
              <a:fillRect/>
            </a:stretch>
          </p:blipFill>
          <p:spPr>
            <a:xfrm>
              <a:off x="1318820" y="1926540"/>
              <a:ext cx="433100" cy="433100"/>
            </a:xfrm>
            <a:prstGeom prst="rect">
              <a:avLst/>
            </a:prstGeom>
          </p:spPr>
        </p:pic>
      </p:grpSp>
      <p:grpSp>
        <p:nvGrpSpPr>
          <p:cNvPr id="3" name="Group 2"/>
          <p:cNvGrpSpPr/>
          <p:nvPr/>
        </p:nvGrpSpPr>
        <p:grpSpPr>
          <a:xfrm>
            <a:off x="8028046" y="3146309"/>
            <a:ext cx="864434" cy="2139407"/>
            <a:chOff x="1066577" y="3139481"/>
            <a:chExt cx="864434" cy="2139407"/>
          </a:xfrm>
        </p:grpSpPr>
        <p:sp>
          <p:nvSpPr>
            <p:cNvPr id="35" name="Oval 34"/>
            <p:cNvSpPr/>
            <p:nvPr/>
          </p:nvSpPr>
          <p:spPr>
            <a:xfrm rot="4504981">
              <a:off x="1073252" y="3132806"/>
              <a:ext cx="851084" cy="864434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1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pic>
          <p:nvPicPr>
            <p:cNvPr id="45" name="Picture 44"/>
            <p:cNvPicPr>
              <a:picLocks noChangeAspect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biLevel thresh="50000"/>
              <a:extLst/>
            </a:blip>
            <a:stretch>
              <a:fillRect/>
            </a:stretch>
          </p:blipFill>
          <p:spPr>
            <a:xfrm>
              <a:off x="1173704" y="4736755"/>
              <a:ext cx="542133" cy="542133"/>
            </a:xfrm>
            <a:prstGeom prst="rect">
              <a:avLst/>
            </a:prstGeom>
          </p:spPr>
        </p:pic>
      </p:grpSp>
      <p:grpSp>
        <p:nvGrpSpPr>
          <p:cNvPr id="80" name="Group 79"/>
          <p:cNvGrpSpPr/>
          <p:nvPr/>
        </p:nvGrpSpPr>
        <p:grpSpPr>
          <a:xfrm>
            <a:off x="585522" y="1642687"/>
            <a:ext cx="7552128" cy="3946553"/>
            <a:chOff x="504614" y="1340768"/>
            <a:chExt cx="7552128" cy="3946553"/>
          </a:xfrm>
        </p:grpSpPr>
        <p:cxnSp>
          <p:nvCxnSpPr>
            <p:cNvPr id="81" name="Straight Connector 80"/>
            <p:cNvCxnSpPr/>
            <p:nvPr/>
          </p:nvCxnSpPr>
          <p:spPr bwMode="auto">
            <a:xfrm>
              <a:off x="6257745" y="3299270"/>
              <a:ext cx="1761250" cy="16200"/>
            </a:xfrm>
            <a:prstGeom prst="line">
              <a:avLst/>
            </a:prstGeom>
            <a:noFill/>
            <a:ln w="19050" cap="flat" cmpd="sng" algn="ctr">
              <a:solidFill>
                <a:srgbClr val="FFC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05" name="Straight Connector 104"/>
            <p:cNvCxnSpPr>
              <a:endCxn id="39" idx="4"/>
            </p:cNvCxnSpPr>
            <p:nvPr/>
          </p:nvCxnSpPr>
          <p:spPr bwMode="auto">
            <a:xfrm flipV="1">
              <a:off x="7092280" y="4827253"/>
              <a:ext cx="807180" cy="3766"/>
            </a:xfrm>
            <a:prstGeom prst="line">
              <a:avLst/>
            </a:prstGeom>
            <a:noFill/>
            <a:ln w="19050" cap="flat" cmpd="sng" algn="ctr">
              <a:solidFill>
                <a:schemeClr val="accent4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83" name="Rectangle 82"/>
            <p:cNvSpPr/>
            <p:nvPr/>
          </p:nvSpPr>
          <p:spPr>
            <a:xfrm>
              <a:off x="4804188" y="4070039"/>
              <a:ext cx="2565352" cy="1217282"/>
            </a:xfrm>
            <a:prstGeom prst="rect">
              <a:avLst/>
            </a:prstGeom>
            <a:solidFill>
              <a:srgbClr val="99CCFF"/>
            </a:solidFill>
            <a:ln w="9525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BE" sz="16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	</a:t>
              </a:r>
              <a:r>
                <a:rPr kumimoji="0" lang="fr-BE" sz="1600" b="1" i="0" u="none" strike="noStrike" kern="0" cap="none" spc="0" normalizeH="0" baseline="0" noProof="0" dirty="0" err="1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Economic</a:t>
              </a:r>
              <a:endParaRPr kumimoji="0" lang="fr-BE" sz="16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  <a:p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BE" sz="16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	Impact</a:t>
              </a:r>
              <a:endParaRPr kumimoji="0" lang="en-GB" sz="16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84" name="Rectangle 83"/>
            <p:cNvSpPr/>
            <p:nvPr/>
          </p:nvSpPr>
          <p:spPr>
            <a:xfrm>
              <a:off x="4820978" y="1355052"/>
              <a:ext cx="2561373" cy="1181789"/>
            </a:xfrm>
            <a:prstGeom prst="rect">
              <a:avLst/>
            </a:prstGeom>
            <a:solidFill>
              <a:schemeClr val="accent6"/>
            </a:solidFill>
            <a:ln w="9525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BE" sz="16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	</a:t>
              </a:r>
              <a:r>
                <a:rPr kumimoji="0" lang="fr-BE" sz="16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Scientific</a:t>
              </a:r>
            </a:p>
            <a:p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BE" sz="16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	Impact</a:t>
              </a:r>
              <a:endParaRPr kumimoji="0" lang="en-GB" sz="16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85" name="Rectangle 84"/>
            <p:cNvSpPr/>
            <p:nvPr/>
          </p:nvSpPr>
          <p:spPr>
            <a:xfrm>
              <a:off x="4804187" y="2692729"/>
              <a:ext cx="2565350" cy="1213183"/>
            </a:xfrm>
            <a:prstGeom prst="rect">
              <a:avLst/>
            </a:prstGeom>
            <a:solidFill>
              <a:schemeClr val="tx1"/>
            </a:solidFill>
            <a:ln w="9525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BE" sz="16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	</a:t>
              </a:r>
              <a:r>
                <a:rPr kumimoji="0" lang="fr-BE" sz="1600" b="1" i="0" u="none" strike="noStrike" kern="0" cap="none" spc="0" normalizeH="0" baseline="0" noProof="0" dirty="0" err="1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Societal</a:t>
              </a:r>
              <a:r>
                <a:rPr kumimoji="0" lang="fr-BE" sz="16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/>
              </a:r>
              <a:br>
                <a:rPr kumimoji="0" lang="fr-BE" sz="16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</a:br>
              <a:r>
                <a:rPr kumimoji="0" lang="fr-BE" sz="16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Impact</a:t>
              </a:r>
              <a:endParaRPr kumimoji="0" lang="en-GB" sz="16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86" name="Pentagon 85"/>
            <p:cNvSpPr/>
            <p:nvPr/>
          </p:nvSpPr>
          <p:spPr>
            <a:xfrm>
              <a:off x="509016" y="4045958"/>
              <a:ext cx="5582896" cy="1241363"/>
            </a:xfrm>
            <a:prstGeom prst="homePlate">
              <a:avLst/>
            </a:prstGeom>
            <a:solidFill>
              <a:srgbClr val="99CCFF"/>
            </a:solidFill>
            <a:ln w="38100" cap="flat" cmpd="sng" algn="ctr">
              <a:solidFill>
                <a:schemeClr val="bg1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1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87" name="Pentagon 86"/>
            <p:cNvSpPr/>
            <p:nvPr/>
          </p:nvSpPr>
          <p:spPr>
            <a:xfrm>
              <a:off x="539552" y="1340768"/>
              <a:ext cx="5547309" cy="1211916"/>
            </a:xfrm>
            <a:prstGeom prst="homePlate">
              <a:avLst/>
            </a:prstGeom>
            <a:solidFill>
              <a:schemeClr val="accent6"/>
            </a:solidFill>
            <a:ln w="38100" cap="flat" cmpd="sng" algn="ctr">
              <a:solidFill>
                <a:srgbClr val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2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88" name="Pentagon 87"/>
            <p:cNvSpPr/>
            <p:nvPr/>
          </p:nvSpPr>
          <p:spPr>
            <a:xfrm>
              <a:off x="539554" y="2693995"/>
              <a:ext cx="5607722" cy="1211916"/>
            </a:xfrm>
            <a:prstGeom prst="homePlate">
              <a:avLst/>
            </a:prstGeom>
            <a:solidFill>
              <a:schemeClr val="tx1"/>
            </a:solidFill>
            <a:ln w="38100" cap="flat" cmpd="sng" algn="ctr">
              <a:solidFill>
                <a:srgbClr val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1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89" name="Pentagon 88"/>
            <p:cNvSpPr/>
            <p:nvPr/>
          </p:nvSpPr>
          <p:spPr>
            <a:xfrm>
              <a:off x="553130" y="1472772"/>
              <a:ext cx="4946073" cy="280251"/>
            </a:xfrm>
            <a:prstGeom prst="homePlate">
              <a:avLst/>
            </a:prstGeom>
            <a:solidFill>
              <a:srgbClr val="FFFFFF"/>
            </a:solidFill>
            <a:ln w="9525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4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404A52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1. Creating high-quality new knowledge</a:t>
              </a:r>
            </a:p>
          </p:txBody>
        </p:sp>
        <p:sp>
          <p:nvSpPr>
            <p:cNvPr id="90" name="Pentagon 89"/>
            <p:cNvSpPr/>
            <p:nvPr/>
          </p:nvSpPr>
          <p:spPr>
            <a:xfrm>
              <a:off x="553131" y="1825021"/>
              <a:ext cx="4946072" cy="280251"/>
            </a:xfrm>
            <a:prstGeom prst="homePlate">
              <a:avLst/>
            </a:prstGeom>
            <a:solidFill>
              <a:srgbClr val="FFFFFF"/>
            </a:solidFill>
            <a:ln w="9525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4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2. </a:t>
              </a:r>
              <a:r>
                <a:rPr kumimoji="0" lang="en-GB" sz="14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404A52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Strengthening</a:t>
              </a:r>
              <a:r>
                <a:rPr kumimoji="0" lang="en-GB" sz="14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 human capital in R&amp;I</a:t>
              </a:r>
            </a:p>
          </p:txBody>
        </p:sp>
        <p:sp>
          <p:nvSpPr>
            <p:cNvPr id="91" name="Pentagon 90"/>
            <p:cNvSpPr/>
            <p:nvPr/>
          </p:nvSpPr>
          <p:spPr>
            <a:xfrm>
              <a:off x="553130" y="2172990"/>
              <a:ext cx="4946073" cy="280251"/>
            </a:xfrm>
            <a:prstGeom prst="homePlate">
              <a:avLst/>
            </a:prstGeom>
            <a:solidFill>
              <a:srgbClr val="FFFFFF"/>
            </a:solidFill>
            <a:ln w="9525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4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404A52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3. Fostering diffusion of knowledge and Open Science</a:t>
              </a:r>
            </a:p>
          </p:txBody>
        </p:sp>
        <p:sp>
          <p:nvSpPr>
            <p:cNvPr id="92" name="Pentagon 91"/>
            <p:cNvSpPr/>
            <p:nvPr/>
          </p:nvSpPr>
          <p:spPr>
            <a:xfrm>
              <a:off x="504614" y="2829546"/>
              <a:ext cx="5210613" cy="280251"/>
            </a:xfrm>
            <a:prstGeom prst="homePlate">
              <a:avLst/>
            </a:prstGeom>
            <a:solidFill>
              <a:srgbClr val="FFFFFF"/>
            </a:solidFill>
            <a:ln w="9525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3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404A52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4. </a:t>
              </a:r>
              <a:r>
                <a:rPr kumimoji="0" lang="en-GB" sz="1300" b="0" i="0" u="none" strike="noStrike" kern="0" cap="none" spc="0" normalizeH="0" baseline="0" noProof="0" dirty="0">
                  <a:ln>
                    <a:noFill/>
                  </a:ln>
                  <a:solidFill>
                    <a:srgbClr val="404A52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Addressing EU policy priorities &amp;</a:t>
              </a:r>
              <a:r>
                <a:rPr kumimoji="0" lang="en-GB" sz="13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404A52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 global challenges through R&amp;I</a:t>
              </a:r>
              <a:endParaRPr kumimoji="0" lang="en-GB" sz="1300" b="0" i="0" u="none" strike="noStrike" kern="0" cap="none" spc="0" normalizeH="0" baseline="0" noProof="0" dirty="0">
                <a:ln>
                  <a:noFill/>
                </a:ln>
                <a:solidFill>
                  <a:srgbClr val="404A52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93" name="Pentagon 92"/>
            <p:cNvSpPr/>
            <p:nvPr/>
          </p:nvSpPr>
          <p:spPr>
            <a:xfrm>
              <a:off x="555959" y="3191603"/>
              <a:ext cx="5159267" cy="241805"/>
            </a:xfrm>
            <a:prstGeom prst="homePlate">
              <a:avLst/>
            </a:prstGeom>
            <a:solidFill>
              <a:srgbClr val="FFFFFF"/>
            </a:solidFill>
            <a:ln w="9525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4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404A52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5. </a:t>
              </a:r>
              <a:r>
                <a:rPr kumimoji="0" lang="en-GB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404A52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Delivering benefits </a:t>
              </a:r>
              <a:r>
                <a:rPr kumimoji="0" lang="en-GB" sz="14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404A52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&amp; </a:t>
              </a:r>
              <a:r>
                <a:rPr kumimoji="0" lang="en-GB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404A52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impact </a:t>
              </a:r>
              <a:r>
                <a:rPr kumimoji="0" lang="en-GB" sz="14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404A52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via </a:t>
              </a:r>
              <a:r>
                <a:rPr kumimoji="0" lang="en-GB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404A52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R&amp;I </a:t>
              </a:r>
              <a:r>
                <a:rPr kumimoji="0" lang="en-GB" sz="14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404A52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missions</a:t>
              </a:r>
              <a:endParaRPr kumimoji="0" lang="en-GB" sz="1400" b="0" i="0" u="none" strike="noStrike" kern="0" cap="none" spc="0" normalizeH="0" baseline="0" noProof="0" dirty="0">
                <a:ln>
                  <a:noFill/>
                </a:ln>
                <a:solidFill>
                  <a:srgbClr val="404A52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94" name="Pentagon 93"/>
            <p:cNvSpPr/>
            <p:nvPr/>
          </p:nvSpPr>
          <p:spPr>
            <a:xfrm>
              <a:off x="555960" y="3513796"/>
              <a:ext cx="5159266" cy="267634"/>
            </a:xfrm>
            <a:prstGeom prst="homePlate">
              <a:avLst/>
            </a:prstGeom>
            <a:solidFill>
              <a:srgbClr val="FFFFFF"/>
            </a:solidFill>
            <a:ln w="9525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4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404A52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6. </a:t>
              </a:r>
              <a:r>
                <a:rPr kumimoji="0" lang="en-GB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404A52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Strengthening the uptake of </a:t>
              </a:r>
              <a:r>
                <a:rPr kumimoji="0" lang="en-GB" sz="14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404A52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R&amp;I in society</a:t>
              </a:r>
            </a:p>
          </p:txBody>
        </p:sp>
        <p:sp>
          <p:nvSpPr>
            <p:cNvPr id="95" name="Pentagon 94"/>
            <p:cNvSpPr/>
            <p:nvPr/>
          </p:nvSpPr>
          <p:spPr>
            <a:xfrm>
              <a:off x="511845" y="4189471"/>
              <a:ext cx="4987358" cy="247268"/>
            </a:xfrm>
            <a:prstGeom prst="homePlate">
              <a:avLst/>
            </a:prstGeom>
            <a:solidFill>
              <a:srgbClr val="FFFFFF"/>
            </a:solidFill>
            <a:ln w="9525" cap="flat" cmpd="sng" algn="ctr">
              <a:solidFill>
                <a:srgbClr val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4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404A52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7. </a:t>
              </a:r>
              <a:r>
                <a:rPr kumimoji="0" lang="en-GB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404A52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Generating innovation-based </a:t>
              </a:r>
              <a:r>
                <a:rPr kumimoji="0" lang="en-GB" sz="14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404A52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growth</a:t>
              </a:r>
              <a:endParaRPr kumimoji="0" lang="en-GB" sz="1400" b="0" i="0" u="none" strike="noStrike" kern="0" cap="none" spc="0" normalizeH="0" baseline="0" noProof="0" dirty="0">
                <a:ln>
                  <a:noFill/>
                </a:ln>
                <a:solidFill>
                  <a:srgbClr val="404A52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96" name="Pentagon 95"/>
            <p:cNvSpPr/>
            <p:nvPr/>
          </p:nvSpPr>
          <p:spPr>
            <a:xfrm>
              <a:off x="504615" y="4517126"/>
              <a:ext cx="4994588" cy="247268"/>
            </a:xfrm>
            <a:prstGeom prst="homePlate">
              <a:avLst/>
            </a:prstGeom>
            <a:solidFill>
              <a:srgbClr val="FFFFFF"/>
            </a:solidFill>
            <a:ln w="9525" cap="flat" cmpd="sng" algn="ctr">
              <a:solidFill>
                <a:srgbClr val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4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404A52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8. </a:t>
              </a:r>
              <a:r>
                <a:rPr kumimoji="0" lang="en-GB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404A52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Creating more and better </a:t>
              </a:r>
              <a:r>
                <a:rPr kumimoji="0" lang="en-GB" sz="14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404A52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jobs</a:t>
              </a:r>
            </a:p>
          </p:txBody>
        </p:sp>
        <p:sp>
          <p:nvSpPr>
            <p:cNvPr id="98" name="Pentagon 97"/>
            <p:cNvSpPr/>
            <p:nvPr/>
          </p:nvSpPr>
          <p:spPr>
            <a:xfrm>
              <a:off x="504615" y="4844781"/>
              <a:ext cx="4994588" cy="247268"/>
            </a:xfrm>
            <a:prstGeom prst="homePlate">
              <a:avLst/>
            </a:prstGeom>
            <a:solidFill>
              <a:srgbClr val="FFFFFF"/>
            </a:solidFill>
            <a:ln w="9525" cap="flat" cmpd="sng" algn="ctr">
              <a:solidFill>
                <a:srgbClr val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4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404A52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9.</a:t>
              </a:r>
              <a:r>
                <a:rPr kumimoji="0" lang="en-GB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404A52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 Leveraging investments in R&amp;I</a:t>
              </a:r>
              <a:r>
                <a:rPr kumimoji="0" lang="en-GB" sz="14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404A52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 </a:t>
              </a:r>
            </a:p>
          </p:txBody>
        </p:sp>
        <p:cxnSp>
          <p:nvCxnSpPr>
            <p:cNvPr id="102" name="Straight Connector 101"/>
            <p:cNvCxnSpPr/>
            <p:nvPr/>
          </p:nvCxnSpPr>
          <p:spPr bwMode="auto">
            <a:xfrm>
              <a:off x="7286920" y="1945399"/>
              <a:ext cx="769822" cy="0"/>
            </a:xfrm>
            <a:prstGeom prst="line">
              <a:avLst/>
            </a:prstGeom>
            <a:noFill/>
            <a:ln w="19050" cap="flat" cmpd="sng" algn="ctr">
              <a:solidFill>
                <a:schemeClr val="accent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pic>
        <p:nvPicPr>
          <p:cNvPr id="33" name="Picture 4" descr="C:\Users\ravetju\AppData\Local\Temp\1\earth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0533" y="3278636"/>
            <a:ext cx="577931" cy="5779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905651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514578" y="548679"/>
            <a:ext cx="8147248" cy="720081"/>
          </a:xfrm>
          <a:prstGeom prst="rect">
            <a:avLst/>
          </a:prstGeom>
        </p:spPr>
        <p:txBody>
          <a:bodyPr/>
          <a:lstStyle>
            <a:lvl1pPr marL="358775" indent="-358775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358775" indent="-358775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2pPr>
            <a:lvl3pPr marL="358775" indent="-358775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3pPr>
            <a:lvl4pPr marL="358775" indent="-358775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4pPr>
            <a:lvl5pPr marL="358775" indent="-358775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5pPr>
            <a:lvl6pPr marL="815975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6pPr>
            <a:lvl7pPr marL="1273175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7pPr>
            <a:lvl8pPr marL="1730375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8pPr>
            <a:lvl9pPr marL="2187575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9pPr>
          </a:lstStyle>
          <a:p>
            <a:pPr marL="358775" marR="0" lvl="0" indent="-358775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IE" sz="3000" b="1" i="0" u="none" strike="noStrike" kern="0" cap="none" spc="0" normalizeH="0" baseline="0" noProof="0" dirty="0" smtClean="0">
                <a:ln>
                  <a:noFill/>
                </a:ln>
                <a:solidFill>
                  <a:srgbClr val="0E4194"/>
                </a:solidFill>
                <a:effectLst/>
                <a:uLnTx/>
                <a:uFillTx/>
                <a:latin typeface="Arial"/>
                <a:ea typeface="+mj-ea"/>
                <a:cs typeface="+mj-cs"/>
              </a:rPr>
              <a:t>Implementation strategy</a:t>
            </a:r>
            <a:endParaRPr kumimoji="0" lang="en-GB" sz="3000" b="1" i="0" u="none" strike="noStrike" kern="0" cap="none" spc="0" normalizeH="0" baseline="0" noProof="0" dirty="0">
              <a:ln>
                <a:noFill/>
              </a:ln>
              <a:solidFill>
                <a:srgbClr val="0E4194"/>
              </a:solidFill>
              <a:effectLst/>
              <a:uLnTx/>
              <a:uFillTx/>
              <a:latin typeface="Arial"/>
              <a:ea typeface="+mj-ea"/>
              <a:cs typeface="+mj-cs"/>
            </a:endParaRPr>
          </a:p>
        </p:txBody>
      </p:sp>
      <p:sp>
        <p:nvSpPr>
          <p:cNvPr id="3" name="Content Placeholder 2"/>
          <p:cNvSpPr txBox="1">
            <a:spLocks/>
          </p:cNvSpPr>
          <p:nvPr/>
        </p:nvSpPr>
        <p:spPr>
          <a:xfrm>
            <a:off x="435394" y="1268760"/>
            <a:ext cx="8208912" cy="4968552"/>
          </a:xfrm>
          <a:prstGeom prst="rect">
            <a:avLst/>
          </a:prstGeom>
          <a:ln w="28575">
            <a:noFill/>
          </a:ln>
        </p:spPr>
        <p:txBody>
          <a:bodyPr tIns="72000"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•"/>
              <a:defRPr sz="2400" i="1">
                <a:solidFill>
                  <a:schemeClr val="accent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9FBA"/>
              </a:buClr>
              <a:buChar char="•"/>
              <a:defRPr sz="2000" b="1">
                <a:solidFill>
                  <a:schemeClr val="accent2">
                    <a:lumMod val="50000"/>
                  </a:schemeClr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defRPr sz="1400">
                <a:solidFill>
                  <a:schemeClr val="accent2">
                    <a:lumMod val="50000"/>
                  </a:schemeClr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ts val="0"/>
              </a:spcBef>
              <a:spcAft>
                <a:spcPts val="1200"/>
              </a:spcAft>
              <a:buClr>
                <a:schemeClr val="tx2"/>
              </a:buClr>
              <a:buFont typeface="Wingdings" panose="05000000000000000000" pitchFamily="2" charset="2"/>
              <a:buChar char="§"/>
            </a:pPr>
            <a:r>
              <a:rPr lang="en-US" sz="2200" b="0" i="0" dirty="0"/>
              <a:t>The </a:t>
            </a:r>
            <a:r>
              <a:rPr lang="en-US" sz="2200" i="0" u="sng" dirty="0">
                <a:solidFill>
                  <a:srgbClr val="0E4194"/>
                </a:solidFill>
              </a:rPr>
              <a:t>Implementation Strategy </a:t>
            </a:r>
            <a:r>
              <a:rPr lang="en-US" sz="2200" b="0" i="0" dirty="0"/>
              <a:t>will be an essential component for </a:t>
            </a:r>
            <a:r>
              <a:rPr lang="en-US" sz="2200" i="0" dirty="0">
                <a:solidFill>
                  <a:srgbClr val="0E4194"/>
                </a:solidFill>
              </a:rPr>
              <a:t>delivering the objectives </a:t>
            </a:r>
            <a:r>
              <a:rPr lang="en-US" sz="2200" b="0" i="0" dirty="0"/>
              <a:t>of Horizon Europe, </a:t>
            </a:r>
            <a:r>
              <a:rPr lang="en-US" sz="2200" i="0" dirty="0">
                <a:solidFill>
                  <a:srgbClr val="0E4194"/>
                </a:solidFill>
              </a:rPr>
              <a:t>in practice</a:t>
            </a:r>
            <a:r>
              <a:rPr lang="en-US" sz="2200" b="0" i="0" dirty="0"/>
              <a:t>;</a:t>
            </a:r>
          </a:p>
          <a:p>
            <a:pPr>
              <a:spcBef>
                <a:spcPts val="0"/>
              </a:spcBef>
              <a:spcAft>
                <a:spcPts val="1200"/>
              </a:spcAft>
              <a:buClr>
                <a:schemeClr val="tx2"/>
              </a:buClr>
              <a:buFont typeface="Wingdings" panose="05000000000000000000" pitchFamily="2" charset="2"/>
              <a:buChar char="§"/>
            </a:pPr>
            <a:r>
              <a:rPr lang="en-US" sz="2200" b="0" i="0" dirty="0"/>
              <a:t>It will embrace all the processes involved in running calls, selecting proposals and managing projects, with </a:t>
            </a:r>
            <a:r>
              <a:rPr lang="en-US" sz="2200" i="0" dirty="0">
                <a:solidFill>
                  <a:srgbClr val="0E4194"/>
                </a:solidFill>
              </a:rPr>
              <a:t>joined-up systems</a:t>
            </a:r>
            <a:r>
              <a:rPr lang="en-US" sz="2200" i="0" dirty="0"/>
              <a:t> </a:t>
            </a:r>
            <a:r>
              <a:rPr lang="en-US" sz="2200" b="0" i="0" dirty="0"/>
              <a:t>and </a:t>
            </a:r>
            <a:r>
              <a:rPr lang="en-US" sz="2200" i="0" dirty="0">
                <a:solidFill>
                  <a:srgbClr val="0E4194"/>
                </a:solidFill>
              </a:rPr>
              <a:t>common principles</a:t>
            </a:r>
            <a:r>
              <a:rPr lang="en-US" sz="2200" b="0" i="0" dirty="0"/>
              <a:t>.</a:t>
            </a:r>
          </a:p>
          <a:p>
            <a:pPr>
              <a:spcBef>
                <a:spcPts val="0"/>
              </a:spcBef>
              <a:spcAft>
                <a:spcPts val="1200"/>
              </a:spcAft>
              <a:buClr>
                <a:schemeClr val="tx2"/>
              </a:buClr>
              <a:buFont typeface="Wingdings" panose="05000000000000000000" pitchFamily="2" charset="2"/>
              <a:buChar char="§"/>
            </a:pPr>
            <a:r>
              <a:rPr lang="en-US" sz="2200" b="0" i="0" dirty="0"/>
              <a:t>It will ensure that the new </a:t>
            </a:r>
            <a:r>
              <a:rPr lang="en-US" sz="2200" b="0" i="0" dirty="0" err="1"/>
              <a:t>programme</a:t>
            </a:r>
            <a:r>
              <a:rPr lang="en-US" sz="2200" b="0" i="0" dirty="0"/>
              <a:t> is managed according to highest standards</a:t>
            </a:r>
            <a:r>
              <a:rPr lang="en-US" sz="2200" i="0" dirty="0"/>
              <a:t>, </a:t>
            </a:r>
            <a:r>
              <a:rPr lang="en-US" sz="2200" i="0" dirty="0">
                <a:solidFill>
                  <a:srgbClr val="0E4194"/>
                </a:solidFill>
              </a:rPr>
              <a:t>maximizing the impact </a:t>
            </a:r>
            <a:r>
              <a:rPr lang="en-US" sz="2200" b="0" i="0" dirty="0"/>
              <a:t>of every Euro spent;</a:t>
            </a:r>
          </a:p>
          <a:p>
            <a:pPr>
              <a:spcBef>
                <a:spcPts val="0"/>
              </a:spcBef>
              <a:spcAft>
                <a:spcPts val="1200"/>
              </a:spcAft>
              <a:buClr>
                <a:schemeClr val="tx2"/>
              </a:buClr>
              <a:buFont typeface="Wingdings" panose="05000000000000000000" pitchFamily="2" charset="2"/>
              <a:buChar char="§"/>
            </a:pPr>
            <a:r>
              <a:rPr lang="en-US" sz="2200" b="0" i="0" dirty="0"/>
              <a:t>The strategy will build on successful experience to date, but taking account of </a:t>
            </a:r>
            <a:r>
              <a:rPr lang="en-US" sz="2200" i="0" dirty="0">
                <a:solidFill>
                  <a:srgbClr val="0E4194"/>
                </a:solidFill>
              </a:rPr>
              <a:t>lessons learned</a:t>
            </a:r>
            <a:r>
              <a:rPr lang="en-US" sz="2200" b="0" i="0" dirty="0"/>
              <a:t>, and also </a:t>
            </a:r>
            <a:r>
              <a:rPr lang="en-US" sz="2200" i="0" dirty="0">
                <a:solidFill>
                  <a:srgbClr val="0E4194"/>
                </a:solidFill>
              </a:rPr>
              <a:t>adapted to the new features of Horizon Europe</a:t>
            </a:r>
            <a:r>
              <a:rPr lang="en-US" sz="2200" b="0" i="0" dirty="0"/>
              <a:t>.</a:t>
            </a:r>
          </a:p>
          <a:p>
            <a:pPr marL="0" indent="0">
              <a:spcBef>
                <a:spcPts val="0"/>
              </a:spcBef>
              <a:spcAft>
                <a:spcPts val="1200"/>
              </a:spcAft>
              <a:buClr>
                <a:schemeClr val="tx2"/>
              </a:buClr>
              <a:buFontTx/>
              <a:buNone/>
            </a:pPr>
            <a:endParaRPr lang="en-GB" sz="1800" b="0" i="0" kern="1200" dirty="0" smtClean="0"/>
          </a:p>
          <a:p>
            <a:pPr marL="0" indent="0">
              <a:spcBef>
                <a:spcPts val="0"/>
              </a:spcBef>
              <a:spcAft>
                <a:spcPts val="1200"/>
              </a:spcAft>
              <a:buClr>
                <a:schemeClr val="tx2"/>
              </a:buClr>
              <a:buFontTx/>
              <a:buNone/>
            </a:pPr>
            <a:endParaRPr lang="en-GB" sz="1800" b="0" i="0" dirty="0"/>
          </a:p>
        </p:txBody>
      </p:sp>
    </p:spTree>
    <p:extLst>
      <p:ext uri="{BB962C8B-B14F-4D97-AF65-F5344CB8AC3E}">
        <p14:creationId xmlns:p14="http://schemas.microsoft.com/office/powerpoint/2010/main" val="381911986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9" name="Picture 5" descr="H:\My Documents\FP9\Communication\PPT for staff\56e83cbc2e221-full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820" b="14993"/>
          <a:stretch/>
        </p:blipFill>
        <p:spPr bwMode="auto">
          <a:xfrm>
            <a:off x="4818083" y="1844824"/>
            <a:ext cx="3932431" cy="36282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494976" y="548679"/>
            <a:ext cx="8147248" cy="1296145"/>
          </a:xfrm>
          <a:prstGeom prst="rect">
            <a:avLst/>
          </a:prstGeom>
        </p:spPr>
        <p:txBody>
          <a:bodyPr/>
          <a:lstStyle/>
          <a:p>
            <a:pPr marL="0" indent="0"/>
            <a:r>
              <a:rPr lang="en-GB" dirty="0" smtClean="0">
                <a:solidFill>
                  <a:schemeClr val="accent6"/>
                </a:solidFill>
              </a:rPr>
              <a:t>Our vision</a:t>
            </a:r>
            <a:r>
              <a:rPr lang="en-GB" dirty="0"/>
              <a:t/>
            </a:r>
            <a:br>
              <a:rPr lang="en-GB" dirty="0"/>
            </a:br>
            <a:endParaRPr lang="en-GB" dirty="0">
              <a:solidFill>
                <a:schemeClr val="accent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250FB342-EA24-424A-9C57-D39FE5B4D4AE}"/>
              </a:ext>
            </a:extLst>
          </p:cNvPr>
          <p:cNvSpPr txBox="1"/>
          <p:nvPr/>
        </p:nvSpPr>
        <p:spPr>
          <a:xfrm>
            <a:off x="512961" y="1412776"/>
            <a:ext cx="4563095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chemeClr val="tx2"/>
              </a:buClr>
            </a:pPr>
            <a:r>
              <a:rPr lang="en-GB" sz="2000" b="0" dirty="0" smtClean="0">
                <a:solidFill>
                  <a:srgbClr val="878685">
                    <a:lumMod val="50000"/>
                  </a:srgbClr>
                </a:solidFill>
                <a:latin typeface="+mj-lt"/>
              </a:rPr>
              <a:t>A </a:t>
            </a:r>
            <a:r>
              <a:rPr lang="en-GB" sz="2000" b="0" dirty="0">
                <a:solidFill>
                  <a:srgbClr val="878685">
                    <a:lumMod val="50000"/>
                  </a:srgbClr>
                </a:solidFill>
                <a:latin typeface="+mj-lt"/>
                <a:cs typeface="Arial" panose="020B0604020202020204" pitchFamily="34" charset="0"/>
              </a:rPr>
              <a:t>sustainable, fair </a:t>
            </a:r>
            <a:r>
              <a:rPr lang="en-GB" sz="2000" b="0" dirty="0" smtClean="0">
                <a:solidFill>
                  <a:srgbClr val="878685">
                    <a:lumMod val="50000"/>
                  </a:srgbClr>
                </a:solidFill>
                <a:latin typeface="+mj-lt"/>
              </a:rPr>
              <a:t>and </a:t>
            </a:r>
            <a:r>
              <a:rPr lang="en-GB" sz="2000" dirty="0">
                <a:solidFill>
                  <a:schemeClr val="accent6"/>
                </a:solidFill>
                <a:latin typeface="+mj-lt"/>
                <a:cs typeface="Arial" panose="020B0604020202020204" pitchFamily="34" charset="0"/>
              </a:rPr>
              <a:t>prosperous </a:t>
            </a:r>
            <a:r>
              <a:rPr lang="en-GB" sz="2000" b="0" dirty="0" smtClean="0">
                <a:solidFill>
                  <a:srgbClr val="878685">
                    <a:lumMod val="50000"/>
                  </a:srgbClr>
                </a:solidFill>
                <a:latin typeface="+mj-lt"/>
              </a:rPr>
              <a:t>future for </a:t>
            </a:r>
            <a:r>
              <a:rPr lang="en-GB" sz="2000" dirty="0">
                <a:solidFill>
                  <a:schemeClr val="accent6"/>
                </a:solidFill>
                <a:latin typeface="+mj-lt"/>
                <a:cs typeface="Arial" panose="020B0604020202020204" pitchFamily="34" charset="0"/>
              </a:rPr>
              <a:t>people</a:t>
            </a:r>
            <a:r>
              <a:rPr lang="en-GB" sz="2000" b="0" dirty="0" smtClean="0">
                <a:solidFill>
                  <a:srgbClr val="878685">
                    <a:lumMod val="50000"/>
                  </a:srgbClr>
                </a:solidFill>
                <a:latin typeface="+mj-lt"/>
              </a:rPr>
              <a:t> and </a:t>
            </a:r>
            <a:r>
              <a:rPr lang="en-GB" sz="2000" dirty="0">
                <a:solidFill>
                  <a:schemeClr val="accent6"/>
                </a:solidFill>
                <a:latin typeface="+mj-lt"/>
                <a:cs typeface="Arial" panose="020B0604020202020204" pitchFamily="34" charset="0"/>
              </a:rPr>
              <a:t>planet</a:t>
            </a:r>
            <a:r>
              <a:rPr lang="en-GB" sz="2000" b="0" dirty="0" smtClean="0">
                <a:solidFill>
                  <a:srgbClr val="878685">
                    <a:lumMod val="50000"/>
                  </a:srgbClr>
                </a:solidFill>
                <a:latin typeface="+mj-lt"/>
              </a:rPr>
              <a:t> based on European values.</a:t>
            </a:r>
            <a:endParaRPr lang="en-GB" sz="2000" b="0" i="1" dirty="0" smtClean="0">
              <a:solidFill>
                <a:srgbClr val="F8A907"/>
              </a:solidFill>
              <a:latin typeface="+mj-lt"/>
            </a:endParaRPr>
          </a:p>
          <a:p>
            <a:endParaRPr lang="en-GB" sz="2000" dirty="0" smtClean="0">
              <a:solidFill>
                <a:srgbClr val="F8A907"/>
              </a:solidFill>
              <a:latin typeface="+mj-lt"/>
            </a:endParaRPr>
          </a:p>
          <a:p>
            <a:pPr marL="342000" indent="-342900">
              <a:buClr>
                <a:schemeClr val="tx2"/>
              </a:buClr>
              <a:buFont typeface="Wingdings" panose="05000000000000000000" pitchFamily="2" charset="2"/>
              <a:buChar char="§"/>
            </a:pPr>
            <a:r>
              <a:rPr lang="en-GB" sz="2000" b="0" dirty="0" smtClean="0">
                <a:solidFill>
                  <a:srgbClr val="878685">
                    <a:lumMod val="50000"/>
                  </a:srgbClr>
                </a:solidFill>
                <a:latin typeface="+mj-lt"/>
                <a:cs typeface="Arial" panose="020B0604020202020204" pitchFamily="34" charset="0"/>
              </a:rPr>
              <a:t>Tackling</a:t>
            </a:r>
            <a:r>
              <a:rPr lang="en-GB" sz="2000" dirty="0" smtClean="0">
                <a:solidFill>
                  <a:srgbClr val="F8A907"/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en-GB" sz="2000" dirty="0" smtClean="0">
                <a:solidFill>
                  <a:schemeClr val="accent6"/>
                </a:solidFill>
                <a:latin typeface="+mj-lt"/>
                <a:cs typeface="Arial" panose="020B0604020202020204" pitchFamily="34" charset="0"/>
              </a:rPr>
              <a:t>climate change </a:t>
            </a:r>
            <a:br>
              <a:rPr lang="en-GB" sz="2000" dirty="0" smtClean="0">
                <a:solidFill>
                  <a:schemeClr val="accent6"/>
                </a:solidFill>
                <a:latin typeface="+mj-lt"/>
                <a:cs typeface="Arial" panose="020B0604020202020204" pitchFamily="34" charset="0"/>
              </a:rPr>
            </a:br>
            <a:r>
              <a:rPr lang="en-GB" sz="2000" b="0" dirty="0" smtClean="0">
                <a:solidFill>
                  <a:srgbClr val="878685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(35 </a:t>
            </a:r>
            <a:r>
              <a:rPr lang="en-GB" sz="2000" b="0" dirty="0" smtClean="0">
                <a:solidFill>
                  <a:srgbClr val="878685">
                    <a:lumMod val="50000"/>
                  </a:srgbClr>
                </a:solidFill>
                <a:latin typeface="+mj-lt"/>
                <a:cs typeface="Arial" panose="020B0604020202020204" pitchFamily="34" charset="0"/>
              </a:rPr>
              <a:t>% budgetary target)</a:t>
            </a:r>
          </a:p>
          <a:p>
            <a:pPr>
              <a:buClr>
                <a:srgbClr val="F8A907"/>
              </a:buClr>
            </a:pPr>
            <a:endParaRPr lang="de-DE" sz="2000" b="0" dirty="0">
              <a:solidFill>
                <a:srgbClr val="878685">
                  <a:lumMod val="50000"/>
                </a:srgbClr>
              </a:solidFill>
              <a:latin typeface="+mj-lt"/>
              <a:cs typeface="Arial" panose="020B0604020202020204" pitchFamily="34" charset="0"/>
            </a:endParaRPr>
          </a:p>
          <a:p>
            <a:pPr marL="342900" indent="-342900">
              <a:buClr>
                <a:schemeClr val="tx2"/>
              </a:buClr>
              <a:buFont typeface="Wingdings" panose="05000000000000000000" pitchFamily="2" charset="2"/>
              <a:buChar char="§"/>
            </a:pPr>
            <a:r>
              <a:rPr lang="en-GB" sz="2000" b="0" dirty="0" smtClean="0">
                <a:solidFill>
                  <a:srgbClr val="878685">
                    <a:lumMod val="50000"/>
                  </a:srgbClr>
                </a:solidFill>
                <a:latin typeface="+mj-lt"/>
                <a:cs typeface="Arial" panose="020B0604020202020204" pitchFamily="34" charset="0"/>
              </a:rPr>
              <a:t>Helping to achieve </a:t>
            </a:r>
            <a:r>
              <a:rPr lang="de-DE" sz="2000" dirty="0" smtClean="0">
                <a:solidFill>
                  <a:schemeClr val="accent6"/>
                </a:solidFill>
                <a:latin typeface="+mj-lt"/>
                <a:cs typeface="Arial" panose="020B0604020202020204" pitchFamily="34" charset="0"/>
              </a:rPr>
              <a:t>Sustainable</a:t>
            </a:r>
            <a:br>
              <a:rPr lang="de-DE" sz="2000" dirty="0" smtClean="0">
                <a:solidFill>
                  <a:schemeClr val="accent6"/>
                </a:solidFill>
                <a:latin typeface="+mj-lt"/>
                <a:cs typeface="Arial" panose="020B0604020202020204" pitchFamily="34" charset="0"/>
              </a:rPr>
            </a:br>
            <a:r>
              <a:rPr lang="de-DE" sz="2000" dirty="0" smtClean="0">
                <a:solidFill>
                  <a:schemeClr val="accent6"/>
                </a:solidFill>
                <a:latin typeface="+mj-lt"/>
                <a:cs typeface="Arial" panose="020B0604020202020204" pitchFamily="34" charset="0"/>
              </a:rPr>
              <a:t>Development Goals </a:t>
            </a:r>
          </a:p>
          <a:p>
            <a:pPr>
              <a:buClr>
                <a:srgbClr val="F8A907"/>
              </a:buClr>
            </a:pPr>
            <a:endParaRPr lang="de-DE" sz="2000" dirty="0" smtClean="0">
              <a:solidFill>
                <a:srgbClr val="F8A907"/>
              </a:solidFill>
              <a:latin typeface="+mj-lt"/>
              <a:cs typeface="Arial" panose="020B0604020202020204" pitchFamily="34" charset="0"/>
            </a:endParaRPr>
          </a:p>
          <a:p>
            <a:pPr marL="342900" indent="-342900">
              <a:buClr>
                <a:schemeClr val="tx2"/>
              </a:buClr>
              <a:buFont typeface="Wingdings" panose="05000000000000000000" pitchFamily="2" charset="2"/>
              <a:buChar char="§"/>
            </a:pPr>
            <a:r>
              <a:rPr lang="en-GB" sz="2000" b="0" dirty="0" smtClean="0">
                <a:solidFill>
                  <a:srgbClr val="878685">
                    <a:lumMod val="50000"/>
                  </a:srgbClr>
                </a:solidFill>
                <a:latin typeface="+mj-lt"/>
                <a:cs typeface="Arial" panose="020B0604020202020204" pitchFamily="34" charset="0"/>
              </a:rPr>
              <a:t>Boosting the Union's </a:t>
            </a:r>
            <a:r>
              <a:rPr lang="en-GB" sz="2000" dirty="0" smtClean="0">
                <a:solidFill>
                  <a:schemeClr val="accent6"/>
                </a:solidFill>
                <a:latin typeface="+mj-lt"/>
                <a:cs typeface="Arial" panose="020B0604020202020204" pitchFamily="34" charset="0"/>
              </a:rPr>
              <a:t>competitiveness and growth</a:t>
            </a:r>
          </a:p>
          <a:p>
            <a:pPr>
              <a:buClr>
                <a:srgbClr val="F8A907"/>
              </a:buClr>
            </a:pPr>
            <a:endParaRPr lang="de-DE" sz="2000" b="0" dirty="0" smtClean="0">
              <a:solidFill>
                <a:srgbClr val="878685">
                  <a:lumMod val="50000"/>
                </a:srgbClr>
              </a:solidFill>
            </a:endParaRPr>
          </a:p>
          <a:p>
            <a:pPr>
              <a:buClr>
                <a:srgbClr val="F8A907"/>
              </a:buClr>
            </a:pPr>
            <a:endParaRPr lang="de-DE" sz="2000" b="0" dirty="0">
              <a:solidFill>
                <a:srgbClr val="878685">
                  <a:lumMod val="50000"/>
                </a:srgbClr>
              </a:solidFill>
            </a:endParaRPr>
          </a:p>
          <a:p>
            <a:pPr>
              <a:buClr>
                <a:srgbClr val="F8A907"/>
              </a:buClr>
            </a:pPr>
            <a:endParaRPr lang="en-GB" sz="2000" b="0" dirty="0" smtClean="0">
              <a:solidFill>
                <a:srgbClr val="878685">
                  <a:lumMod val="50000"/>
                </a:srgbClr>
              </a:solidFill>
            </a:endParaRPr>
          </a:p>
          <a:p>
            <a:r>
              <a:rPr lang="en-GB" sz="2000" dirty="0"/>
              <a:t> </a:t>
            </a:r>
            <a:endParaRPr lang="en-GB" sz="2000" b="0" dirty="0">
              <a:solidFill>
                <a:srgbClr val="878685">
                  <a:lumMod val="50000"/>
                </a:srgb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 rot="16200000">
            <a:off x="6981392" y="4076588"/>
            <a:ext cx="3772550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600" b="0" dirty="0" smtClean="0">
                <a:solidFill>
                  <a:srgbClr val="404A52"/>
                </a:solidFill>
                <a:latin typeface="Arial"/>
              </a:rPr>
              <a:t>Credits: </a:t>
            </a:r>
            <a:r>
              <a:rPr lang="en-GB" sz="600" b="0" dirty="0" smtClean="0">
                <a:solidFill>
                  <a:srgbClr val="404A52"/>
                </a:solidFill>
                <a:latin typeface="Arial"/>
                <a:hlinkClick r:id="rId4"/>
              </a:rPr>
              <a:t>https</a:t>
            </a:r>
            <a:r>
              <a:rPr lang="en-GB" sz="600" b="0" dirty="0">
                <a:solidFill>
                  <a:srgbClr val="404A52"/>
                </a:solidFill>
                <a:latin typeface="Arial"/>
                <a:hlinkClick r:id="rId4"/>
              </a:rPr>
              <a:t>://www.un.org/sustainabledevelopment/sustainable-development-goals/</a:t>
            </a:r>
            <a:endParaRPr lang="en-GB" sz="600" b="0" dirty="0" smtClean="0">
              <a:solidFill>
                <a:srgbClr val="404A52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2158766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Right Arrow Callout 65"/>
          <p:cNvSpPr/>
          <p:nvPr/>
        </p:nvSpPr>
        <p:spPr>
          <a:xfrm>
            <a:off x="382877" y="912335"/>
            <a:ext cx="1222439" cy="3308753"/>
          </a:xfrm>
          <a:prstGeom prst="rightArrowCallout">
            <a:avLst/>
          </a:prstGeom>
          <a:solidFill>
            <a:schemeClr val="bg2">
              <a:lumMod val="95000"/>
            </a:schemeClr>
          </a:solidFill>
          <a:ln>
            <a:solidFill>
              <a:srgbClr val="13317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2" name="Right Arrow Callout 21"/>
          <p:cNvSpPr/>
          <p:nvPr/>
        </p:nvSpPr>
        <p:spPr>
          <a:xfrm rot="16200000">
            <a:off x="1905302" y="3163566"/>
            <a:ext cx="966075" cy="3697381"/>
          </a:xfrm>
          <a:prstGeom prst="rightArrowCallout">
            <a:avLst/>
          </a:prstGeom>
          <a:solidFill>
            <a:schemeClr val="bg2">
              <a:lumMod val="95000"/>
            </a:schemeClr>
          </a:solidFill>
          <a:ln>
            <a:solidFill>
              <a:srgbClr val="13317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1400" b="1" i="0" u="none" strike="noStrike" kern="1200" cap="none" spc="0" normalizeH="0" baseline="0" noProof="0" dirty="0">
              <a:ln>
                <a:noFill/>
              </a:ln>
              <a:solidFill>
                <a:srgbClr val="0F5494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9" name="Right Arrow 28"/>
          <p:cNvSpPr/>
          <p:nvPr/>
        </p:nvSpPr>
        <p:spPr>
          <a:xfrm>
            <a:off x="431434" y="5826187"/>
            <a:ext cx="8280920" cy="626586"/>
          </a:xfrm>
          <a:prstGeom prst="rightArrow">
            <a:avLst/>
          </a:prstGeom>
          <a:solidFill>
            <a:schemeClr val="accent6">
              <a:lumMod val="20000"/>
              <a:lumOff val="80000"/>
            </a:schemeClr>
          </a:solidFill>
          <a:ln w="12700">
            <a:solidFill>
              <a:srgbClr val="13317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118594" y="234974"/>
            <a:ext cx="9055864" cy="720081"/>
          </a:xfrm>
          <a:prstGeom prst="rect">
            <a:avLst/>
          </a:prstGeom>
        </p:spPr>
        <p:txBody>
          <a:bodyPr/>
          <a:lstStyle/>
          <a:p>
            <a:pPr marL="0" indent="0" algn="ctr"/>
            <a:r>
              <a:rPr lang="en-IE" sz="2800" dirty="0" smtClean="0">
                <a:solidFill>
                  <a:srgbClr val="FBA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Review of changes needed for Horizon Europe</a:t>
            </a:r>
            <a:endParaRPr lang="en-GB" sz="1800" i="1" u="sng" dirty="0">
              <a:solidFill>
                <a:srgbClr val="FBA9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462024" y="5970203"/>
            <a:ext cx="187220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srgbClr val="0F5494"/>
                </a:solidFill>
                <a:effectLst/>
                <a:uLnTx/>
                <a:uFillTx/>
                <a:latin typeface="Verdana" pitchFamily="34" charset="0"/>
                <a:ea typeface="+mn-ea"/>
                <a:cs typeface="+mn-cs"/>
              </a:rPr>
              <a:t>October 2018 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6701518" y="5970203"/>
            <a:ext cx="201622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F5494"/>
                </a:solidFill>
                <a:effectLst/>
                <a:uLnTx/>
                <a:uFillTx/>
                <a:latin typeface="Verdana" pitchFamily="34" charset="0"/>
                <a:ea typeface="+mn-ea"/>
                <a:cs typeface="+mn-cs"/>
              </a:rPr>
              <a:t>2019</a:t>
            </a:r>
            <a:endParaRPr kumimoji="0" lang="en-GB" sz="1600" b="1" i="0" u="none" strike="noStrike" kern="1200" cap="none" spc="0" normalizeH="0" baseline="0" noProof="0" dirty="0">
              <a:ln>
                <a:noFill/>
              </a:ln>
              <a:solidFill>
                <a:srgbClr val="0F5494"/>
              </a:solidFill>
              <a:effectLst/>
              <a:uLnTx/>
              <a:uFillTx/>
              <a:latin typeface="Verdana" pitchFamily="34" charset="0"/>
              <a:ea typeface="+mn-ea"/>
              <a:cs typeface="+mn-cs"/>
            </a:endParaRPr>
          </a:p>
        </p:txBody>
      </p:sp>
      <p:sp>
        <p:nvSpPr>
          <p:cNvPr id="43" name="Flowchart: Process 42"/>
          <p:cNvSpPr/>
          <p:nvPr/>
        </p:nvSpPr>
        <p:spPr>
          <a:xfrm>
            <a:off x="6736662" y="1668176"/>
            <a:ext cx="1800200" cy="1296144"/>
          </a:xfrm>
          <a:prstGeom prst="flowChartProcess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rgbClr val="13317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6700658" y="1848134"/>
            <a:ext cx="172819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srgbClr val="0F5494"/>
                </a:solidFill>
                <a:effectLst/>
                <a:uLnTx/>
                <a:uFillTx/>
                <a:latin typeface="Verdana" pitchFamily="34" charset="0"/>
                <a:ea typeface="+mn-ea"/>
                <a:cs typeface="+mn-cs"/>
              </a:rPr>
              <a:t>Model Grant Agreement   preparation</a:t>
            </a:r>
          </a:p>
        </p:txBody>
      </p:sp>
      <p:sp>
        <p:nvSpPr>
          <p:cNvPr id="61" name="Arc 60"/>
          <p:cNvSpPr/>
          <p:nvPr/>
        </p:nvSpPr>
        <p:spPr bwMode="auto">
          <a:xfrm>
            <a:off x="1115616" y="3068960"/>
            <a:ext cx="252028" cy="669558"/>
          </a:xfrm>
          <a:prstGeom prst="arc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3175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7600" b="1" i="0" u="none" strike="noStrike" kern="1200" cap="none" spc="0" normalizeH="0" baseline="0" noProof="0">
              <a:ln>
                <a:noFill/>
              </a:ln>
              <a:solidFill>
                <a:srgbClr val="FFD624"/>
              </a:solidFill>
              <a:effectLst/>
              <a:uLnTx/>
              <a:uFillTx/>
              <a:latin typeface="Verdana" pitchFamily="34" charset="0"/>
              <a:ea typeface="+mn-ea"/>
              <a:cs typeface="+mn-cs"/>
            </a:endParaRPr>
          </a:p>
        </p:txBody>
      </p:sp>
      <p:sp>
        <p:nvSpPr>
          <p:cNvPr id="67" name="TextBox 66"/>
          <p:cNvSpPr txBox="1"/>
          <p:nvPr/>
        </p:nvSpPr>
        <p:spPr>
          <a:xfrm rot="16200000">
            <a:off x="-782917" y="2375301"/>
            <a:ext cx="316835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1" i="0" u="none" strike="noStrike" kern="1200" cap="none" spc="0" normalizeH="0" baseline="0" noProof="0" dirty="0">
                <a:ln>
                  <a:noFill/>
                </a:ln>
                <a:solidFill>
                  <a:srgbClr val="0F5494"/>
                </a:solidFill>
                <a:effectLst/>
                <a:uLnTx/>
                <a:uFillTx/>
                <a:latin typeface="Verdana" pitchFamily="34" charset="0"/>
                <a:ea typeface="+mn-ea"/>
                <a:cs typeface="+mn-cs"/>
              </a:rPr>
              <a:t>Full analysis of the entire project life cycle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512356" y="1633165"/>
            <a:ext cx="3895848" cy="29854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IE" sz="1600" b="0" i="0" u="none" strike="noStrike" kern="1200" cap="none" spc="0" normalizeH="0" baseline="0" dirty="0" smtClean="0">
                <a:ln>
                  <a:noFill/>
                </a:ln>
                <a:solidFill>
                  <a:srgbClr val="0F5494"/>
                </a:solidFill>
                <a:effectLst/>
                <a:uLnTx/>
                <a:uFillTx/>
                <a:latin typeface="Verdana" pitchFamily="34" charset="0"/>
                <a:ea typeface="+mn-ea"/>
                <a:cs typeface="+mn-cs"/>
              </a:rPr>
              <a:t>Submission &amp; evaluation</a:t>
            </a: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IE" sz="1600" b="0" i="0" u="none" strike="noStrike" kern="1200" cap="none" spc="0" normalizeH="0" baseline="0" dirty="0" smtClean="0">
                <a:ln>
                  <a:noFill/>
                </a:ln>
                <a:solidFill>
                  <a:srgbClr val="0F5494"/>
                </a:solidFill>
                <a:effectLst/>
                <a:uLnTx/>
                <a:uFillTx/>
                <a:latin typeface="Verdana" pitchFamily="34" charset="0"/>
                <a:ea typeface="+mn-ea"/>
                <a:cs typeface="+mn-cs"/>
              </a:rPr>
              <a:t>Model Grant Agreement</a:t>
            </a: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IE" sz="1600" b="0" i="0" u="none" strike="noStrike" kern="1200" cap="none" spc="0" normalizeH="0" baseline="0" dirty="0" smtClean="0">
                <a:ln>
                  <a:noFill/>
                </a:ln>
                <a:solidFill>
                  <a:srgbClr val="0F5494"/>
                </a:solidFill>
                <a:effectLst/>
                <a:uLnTx/>
                <a:uFillTx/>
                <a:latin typeface="Verdana" pitchFamily="34" charset="0"/>
                <a:ea typeface="+mn-ea"/>
                <a:cs typeface="+mn-cs"/>
              </a:rPr>
              <a:t>Dissemination &amp; exploitation</a:t>
            </a: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IE" sz="1600" b="0" i="0" u="none" strike="noStrike" kern="1200" cap="none" spc="0" normalizeH="0" baseline="0" dirty="0" smtClean="0">
                <a:ln>
                  <a:noFill/>
                </a:ln>
                <a:solidFill>
                  <a:srgbClr val="0F5494"/>
                </a:solidFill>
                <a:effectLst/>
                <a:uLnTx/>
                <a:uFillTx/>
                <a:latin typeface="Verdana" pitchFamily="34" charset="0"/>
                <a:ea typeface="+mn-ea"/>
                <a:cs typeface="+mn-cs"/>
              </a:rPr>
              <a:t>Reporting &amp; data collection</a:t>
            </a:r>
            <a:r>
              <a:rPr kumimoji="0" lang="en-IE" sz="1200" b="0" i="0" u="none" strike="noStrike" kern="1200" cap="none" spc="0" normalizeH="0" baseline="0" dirty="0" smtClean="0">
                <a:ln>
                  <a:noFill/>
                </a:ln>
                <a:solidFill>
                  <a:srgbClr val="0F5494"/>
                </a:solidFill>
                <a:effectLst/>
                <a:uLnTx/>
                <a:uFillTx/>
                <a:latin typeface="Verdana" pitchFamily="34" charset="0"/>
                <a:ea typeface="+mn-ea"/>
                <a:cs typeface="+mn-cs"/>
              </a:rPr>
              <a:t> (also for impact pathways)</a:t>
            </a: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IE" sz="1600" b="0" dirty="0" smtClean="0">
                <a:solidFill>
                  <a:srgbClr val="0F5494"/>
                </a:solidFill>
              </a:rPr>
              <a:t>Control Strategy</a:t>
            </a:r>
            <a:endParaRPr kumimoji="0" lang="en-IE" sz="1600" b="0" i="0" u="none" strike="noStrike" kern="1200" cap="none" spc="0" normalizeH="0" baseline="0" dirty="0" smtClean="0">
              <a:ln>
                <a:noFill/>
              </a:ln>
              <a:solidFill>
                <a:srgbClr val="0F5494"/>
              </a:solidFill>
              <a:effectLst/>
              <a:uLnTx/>
              <a:uFillTx/>
              <a:latin typeface="Verdana" pitchFamily="34" charset="0"/>
              <a:ea typeface="+mn-ea"/>
              <a:cs typeface="+mn-cs"/>
            </a:endParaRP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IE" sz="1600" b="0" i="0" u="none" strike="noStrike" kern="1200" cap="none" spc="0" normalizeH="0" baseline="0" dirty="0" smtClean="0">
                <a:ln>
                  <a:noFill/>
                </a:ln>
                <a:solidFill>
                  <a:srgbClr val="0F5494"/>
                </a:solidFill>
                <a:effectLst/>
                <a:uLnTx/>
                <a:uFillTx/>
                <a:latin typeface="Verdana" pitchFamily="34" charset="0"/>
                <a:ea typeface="+mn-ea"/>
                <a:cs typeface="+mn-cs"/>
              </a:rPr>
              <a:t>Extended use of simplified costs</a:t>
            </a: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IE" sz="1600" b="0" dirty="0" smtClean="0">
                <a:solidFill>
                  <a:srgbClr val="0F5494"/>
                </a:solidFill>
              </a:rPr>
              <a:t>Outreach</a:t>
            </a: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IE" sz="1600" b="0" i="0" u="none" strike="noStrike" kern="1200" cap="none" spc="0" normalizeH="0" baseline="0" dirty="0" smtClean="0">
                <a:ln>
                  <a:noFill/>
                </a:ln>
                <a:solidFill>
                  <a:srgbClr val="0F5494"/>
                </a:solidFill>
                <a:effectLst/>
                <a:uLnTx/>
                <a:uFillTx/>
                <a:latin typeface="Verdana" pitchFamily="34" charset="0"/>
                <a:ea typeface="+mn-ea"/>
                <a:cs typeface="+mn-cs"/>
              </a:rPr>
              <a:t>Digital transformation</a:t>
            </a: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IE" sz="1600" b="0" i="0" u="none" strike="noStrike" kern="1200" cap="none" spc="0" normalizeH="0" baseline="0" dirty="0" smtClean="0">
                <a:ln>
                  <a:noFill/>
                </a:ln>
                <a:solidFill>
                  <a:srgbClr val="0F5494"/>
                </a:solidFill>
                <a:effectLst/>
                <a:uLnTx/>
                <a:uFillTx/>
                <a:latin typeface="Verdana" pitchFamily="34" charset="0"/>
                <a:ea typeface="+mn-ea"/>
                <a:cs typeface="+mn-cs"/>
              </a:rPr>
              <a:t>International cooperation</a:t>
            </a: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IE" sz="1600" b="0" i="0" u="none" strike="noStrike" kern="1200" cap="none" spc="0" normalizeH="0" baseline="0" dirty="0" smtClean="0">
                <a:ln>
                  <a:noFill/>
                </a:ln>
                <a:solidFill>
                  <a:srgbClr val="0F5494"/>
                </a:solidFill>
                <a:effectLst/>
                <a:uLnTx/>
                <a:uFillTx/>
                <a:latin typeface="Verdana" pitchFamily="34" charset="0"/>
                <a:ea typeface="+mn-ea"/>
                <a:cs typeface="+mn-cs"/>
              </a:rPr>
              <a:t>Synergies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r-BE" sz="1600" b="0" i="0" u="none" strike="noStrike" kern="1200" cap="none" spc="0" normalizeH="0" baseline="0" noProof="0" dirty="0" smtClean="0">
              <a:ln>
                <a:noFill/>
              </a:ln>
              <a:solidFill>
                <a:srgbClr val="0F5494"/>
              </a:solidFill>
              <a:effectLst/>
              <a:uLnTx/>
              <a:uFillTx/>
              <a:latin typeface="Verdana" pitchFamily="34" charset="0"/>
              <a:ea typeface="+mn-ea"/>
              <a:cs typeface="+mn-cs"/>
            </a:endParaRPr>
          </a:p>
        </p:txBody>
      </p:sp>
      <p:sp>
        <p:nvSpPr>
          <p:cNvPr id="6" name="Oval 5"/>
          <p:cNvSpPr/>
          <p:nvPr/>
        </p:nvSpPr>
        <p:spPr>
          <a:xfrm>
            <a:off x="1762088" y="1318371"/>
            <a:ext cx="4502601" cy="3376504"/>
          </a:xfrm>
          <a:prstGeom prst="ellipse">
            <a:avLst/>
          </a:prstGeom>
          <a:noFill/>
          <a:ln w="3175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BE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31434" y="4860531"/>
            <a:ext cx="38055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srgbClr val="0F5494"/>
                </a:solidFill>
                <a:effectLst/>
                <a:uLnTx/>
                <a:uFillTx/>
                <a:latin typeface="Verdana" pitchFamily="34" charset="0"/>
                <a:ea typeface="+mn-ea"/>
                <a:cs typeface="+mn-cs"/>
              </a:rPr>
              <a:t>Consultation with external stakeholders/MS expert group</a:t>
            </a:r>
          </a:p>
        </p:txBody>
      </p:sp>
      <p:sp>
        <p:nvSpPr>
          <p:cNvPr id="39" name="Right Arrow Callout 38"/>
          <p:cNvSpPr/>
          <p:nvPr/>
        </p:nvSpPr>
        <p:spPr>
          <a:xfrm rot="16200000">
            <a:off x="5831305" y="3154539"/>
            <a:ext cx="969730" cy="3711780"/>
          </a:xfrm>
          <a:prstGeom prst="rightArrowCallout">
            <a:avLst/>
          </a:prstGeom>
          <a:solidFill>
            <a:schemeClr val="bg2">
              <a:lumMod val="95000"/>
            </a:schemeClr>
          </a:solidFill>
          <a:ln>
            <a:solidFill>
              <a:srgbClr val="13317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1400" b="1" i="0" u="none" strike="noStrike" kern="1200" cap="none" spc="0" normalizeH="0" baseline="0" noProof="0" dirty="0">
              <a:ln>
                <a:noFill/>
              </a:ln>
              <a:solidFill>
                <a:srgbClr val="0F5494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4244620" y="4885354"/>
            <a:ext cx="380559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F5494"/>
                </a:solidFill>
                <a:effectLst/>
                <a:uLnTx/>
                <a:uFillTx/>
                <a:latin typeface="Verdana" pitchFamily="34" charset="0"/>
                <a:ea typeface="+mn-ea"/>
                <a:cs typeface="+mn-cs"/>
              </a:rPr>
              <a:t>Internal consultation</a:t>
            </a:r>
            <a:endParaRPr kumimoji="0" lang="en-GB" sz="1600" b="1" i="0" u="none" strike="noStrike" kern="1200" cap="none" spc="0" normalizeH="0" baseline="0" noProof="0" dirty="0">
              <a:ln>
                <a:noFill/>
              </a:ln>
              <a:solidFill>
                <a:srgbClr val="0F5494"/>
              </a:solidFill>
              <a:effectLst/>
              <a:uLnTx/>
              <a:uFillTx/>
              <a:latin typeface="Verdana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5423653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514578" y="548679"/>
            <a:ext cx="8147248" cy="720081"/>
          </a:xfrm>
          <a:prstGeom prst="rect">
            <a:avLst/>
          </a:prstGeom>
        </p:spPr>
        <p:txBody>
          <a:bodyPr/>
          <a:lstStyle>
            <a:lvl1pPr marL="358775" indent="-358775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358775" indent="-358775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2pPr>
            <a:lvl3pPr marL="358775" indent="-358775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3pPr>
            <a:lvl4pPr marL="358775" indent="-358775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4pPr>
            <a:lvl5pPr marL="358775" indent="-358775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5pPr>
            <a:lvl6pPr marL="815975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6pPr>
            <a:lvl7pPr marL="1273175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7pPr>
            <a:lvl8pPr marL="1730375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8pPr>
            <a:lvl9pPr marL="2187575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9pPr>
          </a:lstStyle>
          <a:p>
            <a:pPr marL="358775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IE" sz="3000" b="1" i="0" u="none" strike="noStrike" kern="0" cap="none" spc="0" normalizeH="0" baseline="0" noProof="0" dirty="0" smtClean="0">
                <a:ln>
                  <a:noFill/>
                </a:ln>
                <a:solidFill>
                  <a:srgbClr val="0E4194"/>
                </a:solidFill>
                <a:effectLst/>
                <a:uLnTx/>
                <a:uFillTx/>
                <a:latin typeface="Arial"/>
                <a:ea typeface="+mj-ea"/>
                <a:cs typeface="+mj-cs"/>
              </a:rPr>
              <a:t>Implementation strategy – Ongoing</a:t>
            </a:r>
            <a:r>
              <a:rPr kumimoji="0" lang="en-IE" sz="3000" b="1" i="0" u="none" strike="noStrike" kern="0" cap="none" spc="0" normalizeH="0" noProof="0" dirty="0" smtClean="0">
                <a:ln>
                  <a:noFill/>
                </a:ln>
                <a:solidFill>
                  <a:srgbClr val="0E4194"/>
                </a:solidFill>
                <a:effectLst/>
                <a:uLnTx/>
                <a:uFillTx/>
                <a:latin typeface="Arial"/>
                <a:ea typeface="+mj-ea"/>
                <a:cs typeface="+mj-cs"/>
              </a:rPr>
              <a:t> final steps</a:t>
            </a:r>
            <a:endParaRPr kumimoji="0" lang="en-GB" sz="3000" b="1" i="0" u="none" strike="noStrike" kern="0" cap="none" spc="0" normalizeH="0" baseline="0" noProof="0" dirty="0">
              <a:ln>
                <a:noFill/>
              </a:ln>
              <a:solidFill>
                <a:srgbClr val="0E4194"/>
              </a:solidFill>
              <a:effectLst/>
              <a:uLnTx/>
              <a:uFillTx/>
              <a:latin typeface="Arial"/>
              <a:ea typeface="+mj-ea"/>
              <a:cs typeface="+mj-cs"/>
            </a:endParaRPr>
          </a:p>
        </p:txBody>
      </p:sp>
      <p:sp>
        <p:nvSpPr>
          <p:cNvPr id="3" name="Content Placeholder 2"/>
          <p:cNvSpPr txBox="1">
            <a:spLocks/>
          </p:cNvSpPr>
          <p:nvPr/>
        </p:nvSpPr>
        <p:spPr>
          <a:xfrm>
            <a:off x="452914" y="1772816"/>
            <a:ext cx="8208912" cy="4968552"/>
          </a:xfrm>
          <a:prstGeom prst="rect">
            <a:avLst/>
          </a:prstGeom>
          <a:ln w="28575">
            <a:noFill/>
          </a:ln>
        </p:spPr>
        <p:txBody>
          <a:bodyPr tIns="72000"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•"/>
              <a:defRPr sz="2400" i="1">
                <a:solidFill>
                  <a:schemeClr val="accent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9FBA"/>
              </a:buClr>
              <a:buChar char="•"/>
              <a:defRPr sz="2000" b="1">
                <a:solidFill>
                  <a:schemeClr val="accent2">
                    <a:lumMod val="50000"/>
                  </a:schemeClr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defRPr sz="1400">
                <a:solidFill>
                  <a:schemeClr val="accent2">
                    <a:lumMod val="50000"/>
                  </a:schemeClr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ts val="0"/>
              </a:spcBef>
              <a:spcAft>
                <a:spcPts val="1200"/>
              </a:spcAft>
              <a:buClr>
                <a:schemeClr val="tx2"/>
              </a:buClr>
              <a:buFont typeface="Wingdings" panose="05000000000000000000" pitchFamily="2" charset="2"/>
              <a:buChar char="§"/>
            </a:pPr>
            <a:r>
              <a:rPr lang="en-US" sz="2200" b="0" i="0" dirty="0" smtClean="0"/>
              <a:t>Ongoing consultations</a:t>
            </a:r>
          </a:p>
          <a:p>
            <a:pPr>
              <a:spcBef>
                <a:spcPts val="0"/>
              </a:spcBef>
              <a:spcAft>
                <a:spcPts val="1200"/>
              </a:spcAft>
              <a:buClr>
                <a:schemeClr val="tx2"/>
              </a:buClr>
              <a:buFont typeface="Wingdings" panose="05000000000000000000" pitchFamily="2" charset="2"/>
              <a:buChar char="§"/>
            </a:pPr>
            <a:r>
              <a:rPr lang="en-US" sz="2200" b="0" i="0" dirty="0" smtClean="0"/>
              <a:t>Consolidating and co-drafting of the Implementation Strategy</a:t>
            </a:r>
          </a:p>
          <a:p>
            <a:pPr>
              <a:spcBef>
                <a:spcPts val="0"/>
              </a:spcBef>
              <a:spcAft>
                <a:spcPts val="1200"/>
              </a:spcAft>
              <a:buClr>
                <a:schemeClr val="tx2"/>
              </a:buClr>
              <a:buFont typeface="Wingdings" panose="05000000000000000000" pitchFamily="2" charset="2"/>
              <a:buChar char="§"/>
            </a:pPr>
            <a:r>
              <a:rPr lang="en-US" sz="2200" b="0" i="0" dirty="0" smtClean="0"/>
              <a:t>Key milestones</a:t>
            </a:r>
            <a:endParaRPr lang="en-GB" sz="2200" b="0" dirty="0">
              <a:solidFill>
                <a:srgbClr val="0F5494"/>
              </a:solidFill>
            </a:endParaRPr>
          </a:p>
          <a:p>
            <a:pPr lvl="1">
              <a:spcBef>
                <a:spcPts val="0"/>
              </a:spcBef>
              <a:spcAft>
                <a:spcPts val="1200"/>
              </a:spcAft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en-GB" sz="2200" smtClean="0">
                <a:solidFill>
                  <a:srgbClr val="0E4194"/>
                </a:solidFill>
              </a:rPr>
              <a:t>R&amp;I </a:t>
            </a:r>
            <a:r>
              <a:rPr lang="en-GB" sz="2200" dirty="0" smtClean="0">
                <a:solidFill>
                  <a:srgbClr val="0E4194"/>
                </a:solidFill>
              </a:rPr>
              <a:t>Days </a:t>
            </a:r>
            <a:r>
              <a:rPr lang="en-GB" sz="2200" b="0" dirty="0" smtClean="0"/>
              <a:t>24-26 September in Brussels</a:t>
            </a:r>
          </a:p>
          <a:p>
            <a:pPr lvl="1">
              <a:spcBef>
                <a:spcPts val="0"/>
              </a:spcBef>
              <a:spcAft>
                <a:spcPts val="1200"/>
              </a:spcAft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en-GB" sz="2200" dirty="0" smtClean="0">
                <a:solidFill>
                  <a:srgbClr val="0E4194"/>
                </a:solidFill>
              </a:rPr>
              <a:t>National and Regional Stakeholder events </a:t>
            </a:r>
            <a:endParaRPr lang="en-GB" sz="2200" dirty="0">
              <a:solidFill>
                <a:srgbClr val="0E4194"/>
              </a:solidFill>
            </a:endParaRPr>
          </a:p>
          <a:p>
            <a:pPr lvl="1">
              <a:spcBef>
                <a:spcPts val="0"/>
              </a:spcBef>
              <a:spcAft>
                <a:spcPts val="1200"/>
              </a:spcAft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en-GB" sz="2200" dirty="0" smtClean="0">
                <a:solidFill>
                  <a:srgbClr val="0E4194"/>
                </a:solidFill>
              </a:rPr>
              <a:t>Co-design exercise through web survey</a:t>
            </a:r>
            <a:r>
              <a:rPr lang="en-GB" sz="2200" b="0" dirty="0" smtClean="0"/>
              <a:t>, closed 4 October (</a:t>
            </a:r>
            <a:r>
              <a:rPr lang="en-GB" sz="2200" b="0" dirty="0" smtClean="0">
                <a:hlinkClick r:id="rId2"/>
              </a:rPr>
              <a:t>report</a:t>
            </a:r>
            <a:r>
              <a:rPr lang="en-GB" sz="2200" b="0" dirty="0" smtClean="0"/>
              <a:t> available)</a:t>
            </a:r>
          </a:p>
          <a:p>
            <a:pPr lvl="1">
              <a:spcBef>
                <a:spcPts val="0"/>
              </a:spcBef>
              <a:spcAft>
                <a:spcPts val="1200"/>
              </a:spcAft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en-GB" sz="2200" dirty="0" smtClean="0">
                <a:solidFill>
                  <a:srgbClr val="0E4194"/>
                </a:solidFill>
              </a:rPr>
              <a:t>Member States experts group </a:t>
            </a:r>
            <a:r>
              <a:rPr lang="en-GB" sz="2200" b="0" dirty="0" smtClean="0"/>
              <a:t>meetings on </a:t>
            </a:r>
            <a:r>
              <a:rPr lang="en-GB" sz="2200" dirty="0" smtClean="0">
                <a:solidFill>
                  <a:srgbClr val="0E4194"/>
                </a:solidFill>
              </a:rPr>
              <a:t>Model Grant Agreement</a:t>
            </a:r>
            <a:r>
              <a:rPr lang="en-GB" sz="2200" b="0" dirty="0" smtClean="0"/>
              <a:t> in July and </a:t>
            </a:r>
            <a:r>
              <a:rPr lang="en-GB" sz="2200" b="0" dirty="0" smtClean="0"/>
              <a:t>November 2019</a:t>
            </a:r>
            <a:endParaRPr lang="en-GB" sz="2200" b="0" dirty="0" smtClean="0"/>
          </a:p>
          <a:p>
            <a:pPr>
              <a:spcBef>
                <a:spcPts val="0"/>
              </a:spcBef>
              <a:spcAft>
                <a:spcPts val="1200"/>
              </a:spcAft>
              <a:buClr>
                <a:schemeClr val="tx2"/>
              </a:buClr>
              <a:buFont typeface="Wingdings" panose="05000000000000000000" pitchFamily="2" charset="2"/>
              <a:buChar char="§"/>
            </a:pPr>
            <a:endParaRPr lang="en-US" sz="2200" b="0" i="0" dirty="0" smtClean="0"/>
          </a:p>
          <a:p>
            <a:pPr marL="0" indent="0">
              <a:spcBef>
                <a:spcPts val="0"/>
              </a:spcBef>
              <a:spcAft>
                <a:spcPts val="1200"/>
              </a:spcAft>
              <a:buClr>
                <a:schemeClr val="tx2"/>
              </a:buClr>
              <a:buFontTx/>
              <a:buNone/>
            </a:pPr>
            <a:endParaRPr lang="en-GB" sz="1800" b="0" i="0" kern="1200" dirty="0" smtClean="0"/>
          </a:p>
          <a:p>
            <a:pPr marL="0" indent="0">
              <a:spcBef>
                <a:spcPts val="0"/>
              </a:spcBef>
              <a:spcAft>
                <a:spcPts val="1200"/>
              </a:spcAft>
              <a:buClr>
                <a:schemeClr val="tx2"/>
              </a:buClr>
              <a:buFontTx/>
              <a:buNone/>
            </a:pPr>
            <a:endParaRPr lang="en-GB" sz="1800" b="0" i="0" dirty="0"/>
          </a:p>
        </p:txBody>
      </p:sp>
    </p:spTree>
    <p:extLst>
      <p:ext uri="{BB962C8B-B14F-4D97-AF65-F5344CB8AC3E}">
        <p14:creationId xmlns:p14="http://schemas.microsoft.com/office/powerpoint/2010/main" val="256879678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118594" y="234975"/>
            <a:ext cx="9055864" cy="529730"/>
          </a:xfrm>
          <a:prstGeom prst="rect">
            <a:avLst/>
          </a:prstGeom>
        </p:spPr>
        <p:txBody>
          <a:bodyPr/>
          <a:lstStyle>
            <a:lvl1pPr marL="358775" indent="-358775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358775" indent="-358775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2pPr>
            <a:lvl3pPr marL="358775" indent="-358775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3pPr>
            <a:lvl4pPr marL="358775" indent="-358775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4pPr>
            <a:lvl5pPr marL="358775" indent="-358775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5pPr>
            <a:lvl6pPr marL="815975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6pPr>
            <a:lvl7pPr marL="1273175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7pPr>
            <a:lvl8pPr marL="1730375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8pPr>
            <a:lvl9pPr marL="2187575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9pPr>
          </a:lstStyle>
          <a:p>
            <a:pPr marL="0" indent="0" algn="ctr"/>
            <a:r>
              <a:rPr lang="en-GB" sz="2800" kern="0" dirty="0" smtClean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Co-design exercise on Horizon Europe Implementation Strategy</a:t>
            </a:r>
            <a:endParaRPr lang="en-GB" sz="1800" i="1" u="sng" kern="0" dirty="0">
              <a:solidFill>
                <a:srgbClr val="FBA9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23528" y="692696"/>
            <a:ext cx="8640960" cy="73558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endParaRPr kumimoji="0" lang="en-GB" sz="2000" b="1" i="0" u="none" strike="noStrike" kern="1200" cap="none" spc="0" normalizeH="0" baseline="0" noProof="0" dirty="0" smtClean="0">
              <a:ln>
                <a:noFill/>
              </a:ln>
              <a:solidFill>
                <a:srgbClr val="0F5494"/>
              </a:solidFill>
              <a:effectLst/>
              <a:uLnTx/>
              <a:uFillTx/>
              <a:latin typeface="Verdana" pitchFamily="34" charset="0"/>
              <a:ea typeface="+mn-ea"/>
              <a:cs typeface="+mn-cs"/>
            </a:endParaRPr>
          </a:p>
          <a:p>
            <a:pPr lvl="0">
              <a:spcBef>
                <a:spcPts val="0"/>
              </a:spcBef>
              <a:spcAft>
                <a:spcPts val="600"/>
              </a:spcAft>
              <a:buClr>
                <a:srgbClr val="F8A907"/>
              </a:buClr>
            </a:pPr>
            <a:endParaRPr lang="en-US" sz="2400" b="0" kern="0" dirty="0">
              <a:solidFill>
                <a:srgbClr val="878685">
                  <a:lumMod val="50000"/>
                </a:srgbClr>
              </a:solidFill>
              <a:latin typeface="Arial"/>
            </a:endParaRPr>
          </a:p>
          <a:p>
            <a:pPr lvl="0">
              <a:spcBef>
                <a:spcPts val="0"/>
              </a:spcBef>
              <a:spcAft>
                <a:spcPts val="600"/>
              </a:spcAft>
              <a:buClr>
                <a:srgbClr val="F8A907"/>
              </a:buClr>
            </a:pPr>
            <a:endParaRPr lang="en-US" sz="2400" b="0" kern="0" dirty="0" smtClean="0">
              <a:solidFill>
                <a:srgbClr val="878685">
                  <a:lumMod val="50000"/>
                </a:srgbClr>
              </a:solidFill>
              <a:latin typeface="Arial"/>
            </a:endParaRPr>
          </a:p>
          <a:p>
            <a:pPr lvl="0">
              <a:spcBef>
                <a:spcPts val="0"/>
              </a:spcBef>
              <a:spcAft>
                <a:spcPts val="600"/>
              </a:spcAft>
              <a:buClr>
                <a:srgbClr val="F8A907"/>
              </a:buClr>
            </a:pPr>
            <a:endParaRPr lang="en-US" sz="2400" b="0" kern="0" dirty="0" smtClean="0">
              <a:solidFill>
                <a:srgbClr val="878685">
                  <a:lumMod val="50000"/>
                </a:srgbClr>
              </a:solidFill>
              <a:latin typeface="Arial"/>
            </a:endParaRPr>
          </a:p>
          <a:p>
            <a:pPr lvl="0">
              <a:spcBef>
                <a:spcPts val="0"/>
              </a:spcBef>
              <a:spcAft>
                <a:spcPts val="600"/>
              </a:spcAft>
              <a:buClr>
                <a:srgbClr val="F8A907"/>
              </a:buClr>
            </a:pPr>
            <a:endParaRPr lang="en-US" sz="2400" b="0" kern="0" dirty="0">
              <a:solidFill>
                <a:srgbClr val="878685">
                  <a:lumMod val="50000"/>
                </a:srgbClr>
              </a:solidFill>
              <a:latin typeface="Arial"/>
            </a:endParaRPr>
          </a:p>
          <a:p>
            <a:pPr lvl="0">
              <a:spcBef>
                <a:spcPts val="0"/>
              </a:spcBef>
              <a:spcAft>
                <a:spcPts val="600"/>
              </a:spcAft>
              <a:buClr>
                <a:srgbClr val="F8A907"/>
              </a:buClr>
            </a:pPr>
            <a:endParaRPr lang="en-US" sz="2400" b="0" kern="0" dirty="0" smtClean="0">
              <a:solidFill>
                <a:srgbClr val="878685">
                  <a:lumMod val="50000"/>
                </a:srgbClr>
              </a:solidFill>
              <a:latin typeface="Arial"/>
            </a:endParaRPr>
          </a:p>
          <a:p>
            <a:pPr lvl="0">
              <a:spcBef>
                <a:spcPts val="0"/>
              </a:spcBef>
              <a:spcAft>
                <a:spcPts val="600"/>
              </a:spcAft>
              <a:buClr>
                <a:srgbClr val="F8A907"/>
              </a:buClr>
            </a:pPr>
            <a:endParaRPr lang="en-US" sz="2400" b="0" kern="0" dirty="0">
              <a:solidFill>
                <a:srgbClr val="878685">
                  <a:lumMod val="50000"/>
                </a:srgbClr>
              </a:solidFill>
              <a:latin typeface="Arial"/>
            </a:endParaRPr>
          </a:p>
          <a:p>
            <a:pPr lvl="0">
              <a:spcBef>
                <a:spcPts val="0"/>
              </a:spcBef>
              <a:spcAft>
                <a:spcPts val="600"/>
              </a:spcAft>
              <a:buClr>
                <a:srgbClr val="F8A907"/>
              </a:buClr>
            </a:pPr>
            <a:endParaRPr lang="en-US" sz="2400" b="0" kern="0" dirty="0" smtClean="0">
              <a:solidFill>
                <a:srgbClr val="878685">
                  <a:lumMod val="50000"/>
                </a:srgbClr>
              </a:solidFill>
              <a:latin typeface="Arial"/>
            </a:endParaRPr>
          </a:p>
          <a:p>
            <a:pPr lvl="0">
              <a:spcBef>
                <a:spcPts val="0"/>
              </a:spcBef>
              <a:spcAft>
                <a:spcPts val="600"/>
              </a:spcAft>
              <a:buClr>
                <a:srgbClr val="F8A907"/>
              </a:buClr>
            </a:pPr>
            <a:endParaRPr lang="en-US" sz="2400" b="0" kern="0" dirty="0">
              <a:solidFill>
                <a:srgbClr val="878685">
                  <a:lumMod val="50000"/>
                </a:srgbClr>
              </a:solidFill>
              <a:latin typeface="Arial"/>
            </a:endParaRPr>
          </a:p>
          <a:p>
            <a:pPr lvl="0">
              <a:spcBef>
                <a:spcPts val="0"/>
              </a:spcBef>
              <a:spcAft>
                <a:spcPts val="600"/>
              </a:spcAft>
              <a:buClr>
                <a:srgbClr val="F8A907"/>
              </a:buClr>
            </a:pPr>
            <a:endParaRPr lang="en-US" sz="2400" b="0" kern="0" dirty="0" smtClean="0">
              <a:solidFill>
                <a:srgbClr val="878685">
                  <a:lumMod val="50000"/>
                </a:srgbClr>
              </a:solidFill>
              <a:latin typeface="Arial"/>
            </a:endParaRPr>
          </a:p>
          <a:p>
            <a:pPr lvl="0">
              <a:spcBef>
                <a:spcPts val="0"/>
              </a:spcBef>
              <a:spcAft>
                <a:spcPts val="600"/>
              </a:spcAft>
              <a:buClr>
                <a:srgbClr val="F8A907"/>
              </a:buClr>
            </a:pPr>
            <a:r>
              <a:rPr lang="en-US" sz="2000" b="0" kern="0" dirty="0" smtClean="0">
                <a:solidFill>
                  <a:srgbClr val="878685">
                    <a:lumMod val="50000"/>
                  </a:srgbClr>
                </a:solidFill>
                <a:latin typeface="Arial"/>
              </a:rPr>
              <a:t>The survey covers the entire project life cycle, from </a:t>
            </a:r>
            <a:r>
              <a:rPr lang="en-US" sz="2000" b="0" kern="0" dirty="0" err="1" smtClean="0">
                <a:solidFill>
                  <a:srgbClr val="878685">
                    <a:lumMod val="50000"/>
                  </a:srgbClr>
                </a:solidFill>
                <a:latin typeface="Arial"/>
              </a:rPr>
              <a:t>organisation</a:t>
            </a:r>
            <a:r>
              <a:rPr lang="en-US" sz="2000" b="0" kern="0" dirty="0" smtClean="0">
                <a:solidFill>
                  <a:srgbClr val="878685">
                    <a:lumMod val="50000"/>
                  </a:srgbClr>
                </a:solidFill>
                <a:latin typeface="Arial"/>
              </a:rPr>
              <a:t> of calls, proposal submission and evaluation up to efficient reporting and exploitation of results.</a:t>
            </a:r>
          </a:p>
          <a:p>
            <a:pPr lvl="0">
              <a:spcBef>
                <a:spcPts val="0"/>
              </a:spcBef>
              <a:spcAft>
                <a:spcPts val="600"/>
              </a:spcAft>
              <a:buClr>
                <a:srgbClr val="F8A907"/>
              </a:buClr>
            </a:pPr>
            <a:endParaRPr lang="en-US" sz="2400" b="0" i="1" kern="0" dirty="0" smtClean="0">
              <a:solidFill>
                <a:srgbClr val="878685">
                  <a:lumMod val="50000"/>
                </a:srgbClr>
              </a:solidFill>
              <a:latin typeface="Arial"/>
            </a:endParaRPr>
          </a:p>
          <a:p>
            <a:pPr lvl="0">
              <a:spcBef>
                <a:spcPts val="0"/>
              </a:spcBef>
              <a:spcAft>
                <a:spcPts val="600"/>
              </a:spcAft>
              <a:buClr>
                <a:srgbClr val="F8A907"/>
              </a:buClr>
            </a:pPr>
            <a:endParaRPr lang="en-US" sz="2400" b="0" kern="0" dirty="0">
              <a:solidFill>
                <a:srgbClr val="878685">
                  <a:lumMod val="50000"/>
                </a:srgbClr>
              </a:solidFill>
              <a:latin typeface="Arial"/>
            </a:endParaRPr>
          </a:p>
          <a:p>
            <a:pPr lvl="0">
              <a:spcBef>
                <a:spcPts val="0"/>
              </a:spcBef>
              <a:spcAft>
                <a:spcPts val="600"/>
              </a:spcAft>
              <a:buClr>
                <a:srgbClr val="F8A907"/>
              </a:buClr>
            </a:pPr>
            <a:endParaRPr lang="en-US" sz="2400" b="0" i="1" kern="0" dirty="0">
              <a:solidFill>
                <a:srgbClr val="878685">
                  <a:lumMod val="50000"/>
                </a:srgbClr>
              </a:solidFill>
              <a:latin typeface="Arial"/>
            </a:endParaRPr>
          </a:p>
          <a:p>
            <a:pPr lvl="0">
              <a:spcBef>
                <a:spcPts val="0"/>
              </a:spcBef>
              <a:spcAft>
                <a:spcPts val="600"/>
              </a:spcAft>
              <a:buClr>
                <a:srgbClr val="F8A907"/>
              </a:buClr>
            </a:pPr>
            <a:endParaRPr lang="en-GB" sz="2200" b="0" i="1" kern="0" dirty="0">
              <a:solidFill>
                <a:srgbClr val="878685">
                  <a:lumMod val="50000"/>
                </a:srgbClr>
              </a:solidFill>
              <a:latin typeface="Arial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59632" y="1484784"/>
            <a:ext cx="6552728" cy="32763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626945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452914" y="404664"/>
            <a:ext cx="8338298" cy="720081"/>
          </a:xfrm>
          <a:prstGeom prst="rect">
            <a:avLst/>
          </a:prstGeom>
        </p:spPr>
        <p:txBody>
          <a:bodyPr/>
          <a:lstStyle>
            <a:lvl1pPr marL="358775" indent="-358775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358775" indent="-358775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2pPr>
            <a:lvl3pPr marL="358775" indent="-358775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3pPr>
            <a:lvl4pPr marL="358775" indent="-358775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4pPr>
            <a:lvl5pPr marL="358775" indent="-358775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5pPr>
            <a:lvl6pPr marL="815975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6pPr>
            <a:lvl7pPr marL="1273175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7pPr>
            <a:lvl8pPr marL="1730375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8pPr>
            <a:lvl9pPr marL="2187575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9pPr>
          </a:lstStyle>
          <a:p>
            <a:pPr marL="0" lvl="0" indent="0">
              <a:defRPr/>
            </a:pPr>
            <a:r>
              <a:rPr lang="en-GB" sz="2800" dirty="0">
                <a:solidFill>
                  <a:srgbClr val="0E41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Feedback from the Horizon Europe </a:t>
            </a:r>
            <a:r>
              <a:rPr lang="en-GB" sz="2800" dirty="0" smtClean="0">
                <a:solidFill>
                  <a:srgbClr val="0E41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 design </a:t>
            </a:r>
            <a:r>
              <a:rPr lang="en-GB" sz="2800" dirty="0">
                <a:solidFill>
                  <a:srgbClr val="0E41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 Implementation (online consultation / R&amp;I Days) </a:t>
            </a:r>
            <a:r>
              <a:rPr lang="en-GB" b="0" dirty="0">
                <a:solidFill>
                  <a:srgbClr val="0E41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GB" b="0" dirty="0">
                <a:solidFill>
                  <a:srgbClr val="0E4194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kumimoji="0" lang="en-GB" sz="3000" b="1" i="0" u="none" strike="noStrike" kern="0" cap="none" spc="0" normalizeH="0" baseline="0" noProof="0" dirty="0">
              <a:ln>
                <a:noFill/>
              </a:ln>
              <a:solidFill>
                <a:srgbClr val="0E4194"/>
              </a:solidFill>
              <a:effectLst/>
              <a:uLnTx/>
              <a:uFillTx/>
              <a:latin typeface="Arial"/>
              <a:ea typeface="+mj-ea"/>
              <a:cs typeface="+mj-cs"/>
            </a:endParaRPr>
          </a:p>
        </p:txBody>
      </p:sp>
      <p:sp>
        <p:nvSpPr>
          <p:cNvPr id="3" name="Content Placeholder 2"/>
          <p:cNvSpPr txBox="1">
            <a:spLocks/>
          </p:cNvSpPr>
          <p:nvPr/>
        </p:nvSpPr>
        <p:spPr>
          <a:xfrm>
            <a:off x="452914" y="1772816"/>
            <a:ext cx="8208912" cy="4968552"/>
          </a:xfrm>
          <a:prstGeom prst="rect">
            <a:avLst/>
          </a:prstGeom>
          <a:ln w="28575">
            <a:noFill/>
          </a:ln>
        </p:spPr>
        <p:txBody>
          <a:bodyPr tIns="72000"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•"/>
              <a:defRPr sz="2400" i="1">
                <a:solidFill>
                  <a:schemeClr val="accent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9FBA"/>
              </a:buClr>
              <a:buChar char="•"/>
              <a:defRPr sz="2000" b="1">
                <a:solidFill>
                  <a:schemeClr val="accent2">
                    <a:lumMod val="50000"/>
                  </a:schemeClr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defRPr sz="1400">
                <a:solidFill>
                  <a:schemeClr val="accent2">
                    <a:lumMod val="50000"/>
                  </a:schemeClr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indent="0">
              <a:spcBef>
                <a:spcPts val="0"/>
              </a:spcBef>
              <a:spcAft>
                <a:spcPts val="1200"/>
              </a:spcAft>
              <a:buClr>
                <a:schemeClr val="tx2"/>
              </a:buClr>
              <a:buNone/>
            </a:pPr>
            <a:r>
              <a:rPr lang="en-US" sz="2200" dirty="0" smtClean="0"/>
              <a:t>Key </a:t>
            </a:r>
            <a:r>
              <a:rPr lang="fr-BE" sz="2200" dirty="0" smtClean="0"/>
              <a:t>messages</a:t>
            </a:r>
            <a:endParaRPr lang="en-GB" sz="2200" b="0" dirty="0">
              <a:solidFill>
                <a:srgbClr val="0F5494"/>
              </a:solidFill>
            </a:endParaRPr>
          </a:p>
          <a:p>
            <a:pPr lvl="1">
              <a:spcBef>
                <a:spcPts val="0"/>
              </a:spcBef>
              <a:spcAft>
                <a:spcPts val="1200"/>
              </a:spcAft>
              <a:buClr>
                <a:schemeClr val="tx2"/>
              </a:buClr>
              <a:buFont typeface="Wingdings" panose="05000000000000000000" pitchFamily="2" charset="2"/>
              <a:buChar char="§"/>
            </a:pPr>
            <a:r>
              <a:rPr lang="en-US" sz="2200" b="0" dirty="0" smtClean="0"/>
              <a:t>General </a:t>
            </a:r>
            <a:r>
              <a:rPr lang="en-US" sz="2200" dirty="0">
                <a:solidFill>
                  <a:srgbClr val="0E4194"/>
                </a:solidFill>
              </a:rPr>
              <a:t>acknowledgement of simplifications introduced in H2020</a:t>
            </a:r>
            <a:r>
              <a:rPr lang="en-US" sz="2200" b="0" dirty="0"/>
              <a:t>, considered as good starting point</a:t>
            </a:r>
            <a:r>
              <a:rPr lang="en-US" sz="2200" b="0" dirty="0" smtClean="0"/>
              <a:t>.</a:t>
            </a:r>
          </a:p>
          <a:p>
            <a:pPr lvl="1">
              <a:spcBef>
                <a:spcPts val="0"/>
              </a:spcBef>
              <a:spcAft>
                <a:spcPts val="1200"/>
              </a:spcAft>
              <a:buClr>
                <a:schemeClr val="tx2"/>
              </a:buClr>
              <a:buFont typeface="Wingdings" panose="05000000000000000000" pitchFamily="2" charset="2"/>
              <a:buChar char="§"/>
            </a:pPr>
            <a:endParaRPr lang="en-US" sz="2200" b="0" dirty="0" smtClean="0"/>
          </a:p>
          <a:p>
            <a:pPr lvl="1">
              <a:spcBef>
                <a:spcPts val="0"/>
              </a:spcBef>
              <a:spcAft>
                <a:spcPts val="1200"/>
              </a:spcAft>
              <a:buClr>
                <a:schemeClr val="tx2"/>
              </a:buClr>
              <a:buFont typeface="Wingdings" panose="05000000000000000000" pitchFamily="2" charset="2"/>
              <a:buChar char="§"/>
            </a:pPr>
            <a:r>
              <a:rPr lang="en-US" sz="2200" b="0" dirty="0" smtClean="0"/>
              <a:t>Clear </a:t>
            </a:r>
            <a:r>
              <a:rPr lang="en-US" sz="2200" dirty="0">
                <a:solidFill>
                  <a:srgbClr val="0E4194"/>
                </a:solidFill>
              </a:rPr>
              <a:t>endorsement of the continuity in the implementation from Horizon 2020 to Horizon Europe</a:t>
            </a:r>
            <a:r>
              <a:rPr lang="en-US" sz="2200" b="0" dirty="0"/>
              <a:t>. The approach “evolution, not revolution” taken by the Commission for the rules for participation and, by extension in a wider sense, to the implementation of the new </a:t>
            </a:r>
            <a:r>
              <a:rPr lang="en-US" sz="2200" b="0" dirty="0" err="1"/>
              <a:t>programme</a:t>
            </a:r>
            <a:r>
              <a:rPr lang="en-US" sz="2200" b="0" dirty="0"/>
              <a:t> is appreciated by respondents </a:t>
            </a:r>
          </a:p>
          <a:p>
            <a:pPr lvl="1">
              <a:spcBef>
                <a:spcPts val="0"/>
              </a:spcBef>
              <a:spcAft>
                <a:spcPts val="1200"/>
              </a:spcAft>
              <a:buClr>
                <a:schemeClr val="tx2"/>
              </a:buClr>
              <a:buFont typeface="Arial" panose="020B0604020202020204" pitchFamily="34" charset="0"/>
              <a:buChar char="•"/>
            </a:pPr>
            <a:endParaRPr lang="en-US" sz="2200" b="0" dirty="0" smtClean="0"/>
          </a:p>
          <a:p>
            <a:pPr lvl="1">
              <a:spcBef>
                <a:spcPts val="0"/>
              </a:spcBef>
              <a:spcAft>
                <a:spcPts val="1200"/>
              </a:spcAft>
              <a:buClr>
                <a:schemeClr val="tx2"/>
              </a:buClr>
              <a:buFont typeface="Arial" panose="020B0604020202020204" pitchFamily="34" charset="0"/>
              <a:buChar char="•"/>
            </a:pPr>
            <a:endParaRPr lang="en-US" sz="2200" b="0" dirty="0"/>
          </a:p>
          <a:p>
            <a:pPr lvl="1">
              <a:spcBef>
                <a:spcPts val="0"/>
              </a:spcBef>
              <a:spcAft>
                <a:spcPts val="1200"/>
              </a:spcAft>
              <a:buClr>
                <a:schemeClr val="tx2"/>
              </a:buClr>
              <a:buFont typeface="Arial" panose="020B0604020202020204" pitchFamily="34" charset="0"/>
              <a:buChar char="•"/>
            </a:pPr>
            <a:endParaRPr lang="en-GB" sz="2200" b="0" dirty="0" smtClean="0"/>
          </a:p>
          <a:p>
            <a:pPr>
              <a:spcBef>
                <a:spcPts val="0"/>
              </a:spcBef>
              <a:spcAft>
                <a:spcPts val="1200"/>
              </a:spcAft>
              <a:buClr>
                <a:schemeClr val="tx2"/>
              </a:buClr>
              <a:buFont typeface="Wingdings" panose="05000000000000000000" pitchFamily="2" charset="2"/>
              <a:buChar char="§"/>
            </a:pPr>
            <a:endParaRPr lang="en-US" sz="2200" b="0" i="0" dirty="0" smtClean="0"/>
          </a:p>
          <a:p>
            <a:pPr marL="0" indent="0">
              <a:spcBef>
                <a:spcPts val="0"/>
              </a:spcBef>
              <a:spcAft>
                <a:spcPts val="1200"/>
              </a:spcAft>
              <a:buClr>
                <a:schemeClr val="tx2"/>
              </a:buClr>
              <a:buFontTx/>
              <a:buNone/>
            </a:pPr>
            <a:endParaRPr lang="en-GB" sz="1800" b="0" i="0" kern="1200" dirty="0" smtClean="0"/>
          </a:p>
          <a:p>
            <a:pPr marL="0" indent="0">
              <a:spcBef>
                <a:spcPts val="0"/>
              </a:spcBef>
              <a:spcAft>
                <a:spcPts val="1200"/>
              </a:spcAft>
              <a:buClr>
                <a:schemeClr val="tx2"/>
              </a:buClr>
              <a:buFontTx/>
              <a:buNone/>
            </a:pPr>
            <a:endParaRPr lang="en-GB" sz="1800" b="0" i="0" dirty="0"/>
          </a:p>
        </p:txBody>
      </p:sp>
    </p:spTree>
    <p:extLst>
      <p:ext uri="{BB962C8B-B14F-4D97-AF65-F5344CB8AC3E}">
        <p14:creationId xmlns:p14="http://schemas.microsoft.com/office/powerpoint/2010/main" val="376645181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452914" y="404664"/>
            <a:ext cx="8338298" cy="720081"/>
          </a:xfrm>
          <a:prstGeom prst="rect">
            <a:avLst/>
          </a:prstGeom>
        </p:spPr>
        <p:txBody>
          <a:bodyPr/>
          <a:lstStyle>
            <a:lvl1pPr marL="358775" indent="-358775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358775" indent="-358775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2pPr>
            <a:lvl3pPr marL="358775" indent="-358775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3pPr>
            <a:lvl4pPr marL="358775" indent="-358775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4pPr>
            <a:lvl5pPr marL="358775" indent="-358775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5pPr>
            <a:lvl6pPr marL="815975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6pPr>
            <a:lvl7pPr marL="1273175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7pPr>
            <a:lvl8pPr marL="1730375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8pPr>
            <a:lvl9pPr marL="2187575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9pPr>
          </a:lstStyle>
          <a:p>
            <a:pPr marL="0" lvl="0" indent="0">
              <a:defRPr/>
            </a:pPr>
            <a:r>
              <a:rPr lang="en-GB" sz="2800" dirty="0">
                <a:solidFill>
                  <a:srgbClr val="0E41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Feedback from the Horizon Europe </a:t>
            </a:r>
            <a:r>
              <a:rPr lang="en-GB" sz="2800" dirty="0" smtClean="0">
                <a:solidFill>
                  <a:srgbClr val="0E41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 design </a:t>
            </a:r>
            <a:r>
              <a:rPr lang="en-GB" sz="2800" dirty="0">
                <a:solidFill>
                  <a:srgbClr val="0E41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 Implementation (online consultation / R&amp;I Days) </a:t>
            </a:r>
            <a:r>
              <a:rPr lang="en-GB" b="0" dirty="0">
                <a:solidFill>
                  <a:srgbClr val="0E41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GB" b="0" dirty="0">
                <a:solidFill>
                  <a:srgbClr val="0E4194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kumimoji="0" lang="en-GB" sz="3000" b="1" i="0" u="none" strike="noStrike" kern="0" cap="none" spc="0" normalizeH="0" baseline="0" noProof="0" dirty="0">
              <a:ln>
                <a:noFill/>
              </a:ln>
              <a:solidFill>
                <a:srgbClr val="0E4194"/>
              </a:solidFill>
              <a:effectLst/>
              <a:uLnTx/>
              <a:uFillTx/>
              <a:latin typeface="Arial"/>
              <a:ea typeface="+mj-ea"/>
              <a:cs typeface="+mj-cs"/>
            </a:endParaRPr>
          </a:p>
        </p:txBody>
      </p:sp>
      <p:sp>
        <p:nvSpPr>
          <p:cNvPr id="3" name="Content Placeholder 2"/>
          <p:cNvSpPr txBox="1">
            <a:spLocks/>
          </p:cNvSpPr>
          <p:nvPr/>
        </p:nvSpPr>
        <p:spPr>
          <a:xfrm>
            <a:off x="452914" y="1556792"/>
            <a:ext cx="8208912" cy="4968552"/>
          </a:xfrm>
          <a:prstGeom prst="rect">
            <a:avLst/>
          </a:prstGeom>
          <a:ln w="28575">
            <a:noFill/>
          </a:ln>
        </p:spPr>
        <p:txBody>
          <a:bodyPr tIns="72000"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•"/>
              <a:defRPr sz="2400" i="1">
                <a:solidFill>
                  <a:schemeClr val="accent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9FBA"/>
              </a:buClr>
              <a:buChar char="•"/>
              <a:defRPr sz="2000" b="1">
                <a:solidFill>
                  <a:schemeClr val="accent2">
                    <a:lumMod val="50000"/>
                  </a:schemeClr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defRPr sz="1400">
                <a:solidFill>
                  <a:schemeClr val="accent2">
                    <a:lumMod val="50000"/>
                  </a:schemeClr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indent="0">
              <a:spcBef>
                <a:spcPts val="0"/>
              </a:spcBef>
              <a:spcAft>
                <a:spcPts val="1200"/>
              </a:spcAft>
              <a:buClr>
                <a:schemeClr val="tx2"/>
              </a:buClr>
              <a:buNone/>
            </a:pPr>
            <a:r>
              <a:rPr lang="en-US" sz="2200" dirty="0" smtClean="0"/>
              <a:t>Some key </a:t>
            </a:r>
            <a:r>
              <a:rPr lang="fr-BE" sz="2200" dirty="0" smtClean="0"/>
              <a:t>messages per business </a:t>
            </a:r>
            <a:r>
              <a:rPr lang="en-IE" sz="2200" dirty="0" smtClean="0"/>
              <a:t>processes</a:t>
            </a:r>
            <a:endParaRPr lang="en-IE" sz="2200" b="0" dirty="0" smtClean="0">
              <a:solidFill>
                <a:srgbClr val="0F5494"/>
              </a:solidFill>
            </a:endParaRPr>
          </a:p>
          <a:p>
            <a:pPr lvl="1">
              <a:spcBef>
                <a:spcPts val="0"/>
              </a:spcBef>
              <a:spcAft>
                <a:spcPts val="1200"/>
              </a:spcAft>
              <a:buClr>
                <a:schemeClr val="tx2"/>
              </a:buClr>
              <a:buFont typeface="Wingdings" panose="05000000000000000000" pitchFamily="2" charset="2"/>
              <a:buChar char="§"/>
            </a:pPr>
            <a:r>
              <a:rPr lang="en-US" sz="2200" dirty="0" smtClean="0">
                <a:solidFill>
                  <a:srgbClr val="0E4194"/>
                </a:solidFill>
              </a:rPr>
              <a:t>Work </a:t>
            </a:r>
            <a:r>
              <a:rPr lang="en-IE" sz="2200" dirty="0" smtClean="0">
                <a:solidFill>
                  <a:srgbClr val="0E4194"/>
                </a:solidFill>
              </a:rPr>
              <a:t>programme</a:t>
            </a:r>
            <a:r>
              <a:rPr lang="en-US" sz="2200" b="0" dirty="0" smtClean="0"/>
              <a:t>: </a:t>
            </a:r>
            <a:r>
              <a:rPr lang="en-US" sz="2200" b="0" dirty="0"/>
              <a:t>feedback underlines convenience to move towards less prescriptive topics and less complex calls</a:t>
            </a:r>
            <a:r>
              <a:rPr lang="en-US" sz="2200" b="0" dirty="0" smtClean="0"/>
              <a:t>.</a:t>
            </a:r>
          </a:p>
          <a:p>
            <a:pPr lvl="1">
              <a:spcBef>
                <a:spcPts val="0"/>
              </a:spcBef>
              <a:spcAft>
                <a:spcPts val="1200"/>
              </a:spcAft>
              <a:buClr>
                <a:schemeClr val="tx2"/>
              </a:buClr>
              <a:buFont typeface="Wingdings" panose="05000000000000000000" pitchFamily="2" charset="2"/>
              <a:buChar char="§"/>
            </a:pPr>
            <a:r>
              <a:rPr lang="en-US" sz="2200" dirty="0">
                <a:solidFill>
                  <a:srgbClr val="0E4194"/>
                </a:solidFill>
              </a:rPr>
              <a:t>Submission process</a:t>
            </a:r>
            <a:r>
              <a:rPr lang="en-US" sz="2200" b="0" dirty="0"/>
              <a:t>: respondents consider substantial </a:t>
            </a:r>
            <a:r>
              <a:rPr lang="en-US" sz="2200" b="0" dirty="0">
                <a:solidFill>
                  <a:srgbClr val="444342"/>
                </a:solidFill>
              </a:rPr>
              <a:t>margin</a:t>
            </a:r>
            <a:r>
              <a:rPr lang="en-US" sz="2200" b="0" dirty="0"/>
              <a:t> for simplification, </a:t>
            </a:r>
            <a:r>
              <a:rPr lang="en-US" sz="2200" b="0" dirty="0" smtClean="0"/>
              <a:t>suggest shortening </a:t>
            </a:r>
            <a:r>
              <a:rPr lang="en-US" sz="2200" b="0" dirty="0"/>
              <a:t>the </a:t>
            </a:r>
            <a:r>
              <a:rPr lang="en-US" sz="2200" b="0" dirty="0" smtClean="0"/>
              <a:t>proposals, simplifying the templates and </a:t>
            </a:r>
            <a:r>
              <a:rPr lang="en-US" sz="2200" b="0" dirty="0"/>
              <a:t>removing non-core R&amp;I parts. </a:t>
            </a:r>
            <a:endParaRPr lang="en-US" sz="2200" b="0" dirty="0" smtClean="0"/>
          </a:p>
          <a:p>
            <a:pPr lvl="1">
              <a:spcBef>
                <a:spcPts val="0"/>
              </a:spcBef>
              <a:spcAft>
                <a:spcPts val="1200"/>
              </a:spcAft>
              <a:buClr>
                <a:schemeClr val="tx2"/>
              </a:buClr>
              <a:buFont typeface="Wingdings" panose="05000000000000000000" pitchFamily="2" charset="2"/>
              <a:buChar char="§"/>
            </a:pPr>
            <a:r>
              <a:rPr lang="en-US" sz="2200" dirty="0">
                <a:solidFill>
                  <a:srgbClr val="0E4194"/>
                </a:solidFill>
              </a:rPr>
              <a:t>Evaluation</a:t>
            </a:r>
            <a:r>
              <a:rPr lang="en-US" sz="2200" b="0" dirty="0"/>
              <a:t>: request of improving evaluation feedback, more extensive use of two-stage evaluation, introducing interviews with proposers, improving the quality of experts involved, or involving civil society actors in the evaluation process. </a:t>
            </a:r>
          </a:p>
          <a:p>
            <a:pPr lvl="1">
              <a:spcBef>
                <a:spcPts val="0"/>
              </a:spcBef>
              <a:spcAft>
                <a:spcPts val="1200"/>
              </a:spcAft>
              <a:buClr>
                <a:schemeClr val="tx2"/>
              </a:buClr>
              <a:buFont typeface="Wingdings" panose="05000000000000000000" pitchFamily="2" charset="2"/>
              <a:buChar char="§"/>
            </a:pPr>
            <a:endParaRPr lang="en-US" sz="2200" b="0" dirty="0"/>
          </a:p>
          <a:p>
            <a:pPr lvl="1">
              <a:spcBef>
                <a:spcPts val="0"/>
              </a:spcBef>
              <a:spcAft>
                <a:spcPts val="1200"/>
              </a:spcAft>
              <a:buClr>
                <a:schemeClr val="tx2"/>
              </a:buClr>
              <a:buFont typeface="Wingdings" panose="05000000000000000000" pitchFamily="2" charset="2"/>
              <a:buChar char="§"/>
            </a:pPr>
            <a:endParaRPr lang="en-US" sz="2200" b="0" dirty="0" smtClean="0"/>
          </a:p>
          <a:p>
            <a:pPr lvl="1">
              <a:spcBef>
                <a:spcPts val="0"/>
              </a:spcBef>
              <a:spcAft>
                <a:spcPts val="1200"/>
              </a:spcAft>
              <a:buClr>
                <a:schemeClr val="tx2"/>
              </a:buClr>
              <a:buFont typeface="Wingdings" panose="05000000000000000000" pitchFamily="2" charset="2"/>
              <a:buChar char="§"/>
            </a:pPr>
            <a:endParaRPr lang="en-US" sz="2200" b="0" dirty="0" smtClean="0"/>
          </a:p>
          <a:p>
            <a:pPr marL="457200" lvl="1" indent="0">
              <a:spcBef>
                <a:spcPts val="0"/>
              </a:spcBef>
              <a:spcAft>
                <a:spcPts val="1200"/>
              </a:spcAft>
              <a:buClr>
                <a:schemeClr val="tx2"/>
              </a:buClr>
              <a:buNone/>
            </a:pPr>
            <a:endParaRPr lang="en-US" sz="2200" b="0" dirty="0" smtClean="0"/>
          </a:p>
          <a:p>
            <a:pPr lvl="1">
              <a:spcBef>
                <a:spcPts val="0"/>
              </a:spcBef>
              <a:spcAft>
                <a:spcPts val="1200"/>
              </a:spcAft>
              <a:buClr>
                <a:schemeClr val="tx2"/>
              </a:buClr>
              <a:buFont typeface="Arial" panose="020B0604020202020204" pitchFamily="34" charset="0"/>
              <a:buChar char="•"/>
            </a:pPr>
            <a:endParaRPr lang="en-US" sz="2200" b="0" dirty="0"/>
          </a:p>
          <a:p>
            <a:pPr lvl="1">
              <a:spcBef>
                <a:spcPts val="0"/>
              </a:spcBef>
              <a:spcAft>
                <a:spcPts val="1200"/>
              </a:spcAft>
              <a:buClr>
                <a:schemeClr val="tx2"/>
              </a:buClr>
              <a:buFont typeface="Arial" panose="020B0604020202020204" pitchFamily="34" charset="0"/>
              <a:buChar char="•"/>
            </a:pPr>
            <a:endParaRPr lang="en-GB" sz="2200" b="0" dirty="0" smtClean="0"/>
          </a:p>
          <a:p>
            <a:pPr>
              <a:spcBef>
                <a:spcPts val="0"/>
              </a:spcBef>
              <a:spcAft>
                <a:spcPts val="1200"/>
              </a:spcAft>
              <a:buClr>
                <a:schemeClr val="tx2"/>
              </a:buClr>
              <a:buFont typeface="Wingdings" panose="05000000000000000000" pitchFamily="2" charset="2"/>
              <a:buChar char="§"/>
            </a:pPr>
            <a:endParaRPr lang="en-US" sz="2200" b="0" i="0" dirty="0" smtClean="0"/>
          </a:p>
          <a:p>
            <a:pPr marL="0" indent="0">
              <a:spcBef>
                <a:spcPts val="0"/>
              </a:spcBef>
              <a:spcAft>
                <a:spcPts val="1200"/>
              </a:spcAft>
              <a:buClr>
                <a:schemeClr val="tx2"/>
              </a:buClr>
              <a:buFontTx/>
              <a:buNone/>
            </a:pPr>
            <a:endParaRPr lang="en-GB" sz="1800" b="0" i="0" kern="1200" dirty="0" smtClean="0"/>
          </a:p>
          <a:p>
            <a:pPr marL="0" indent="0">
              <a:spcBef>
                <a:spcPts val="0"/>
              </a:spcBef>
              <a:spcAft>
                <a:spcPts val="1200"/>
              </a:spcAft>
              <a:buClr>
                <a:schemeClr val="tx2"/>
              </a:buClr>
              <a:buFontTx/>
              <a:buNone/>
            </a:pPr>
            <a:endParaRPr lang="en-GB" sz="1800" b="0" i="0" dirty="0"/>
          </a:p>
        </p:txBody>
      </p:sp>
    </p:spTree>
    <p:extLst>
      <p:ext uri="{BB962C8B-B14F-4D97-AF65-F5344CB8AC3E}">
        <p14:creationId xmlns:p14="http://schemas.microsoft.com/office/powerpoint/2010/main" val="86284043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452914" y="404664"/>
            <a:ext cx="8338298" cy="720081"/>
          </a:xfrm>
          <a:prstGeom prst="rect">
            <a:avLst/>
          </a:prstGeom>
        </p:spPr>
        <p:txBody>
          <a:bodyPr/>
          <a:lstStyle>
            <a:lvl1pPr marL="358775" indent="-358775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358775" indent="-358775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2pPr>
            <a:lvl3pPr marL="358775" indent="-358775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3pPr>
            <a:lvl4pPr marL="358775" indent="-358775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4pPr>
            <a:lvl5pPr marL="358775" indent="-358775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5pPr>
            <a:lvl6pPr marL="815975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6pPr>
            <a:lvl7pPr marL="1273175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7pPr>
            <a:lvl8pPr marL="1730375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8pPr>
            <a:lvl9pPr marL="2187575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9pPr>
          </a:lstStyle>
          <a:p>
            <a:pPr marL="0" lvl="0" indent="0">
              <a:defRPr/>
            </a:pPr>
            <a:r>
              <a:rPr lang="en-GB" sz="2800" dirty="0">
                <a:solidFill>
                  <a:srgbClr val="0E41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Feedback from the Horizon Europe </a:t>
            </a:r>
            <a:r>
              <a:rPr lang="en-GB" sz="2800" dirty="0" smtClean="0">
                <a:solidFill>
                  <a:srgbClr val="0E41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 design </a:t>
            </a:r>
            <a:r>
              <a:rPr lang="en-GB" sz="2800" dirty="0">
                <a:solidFill>
                  <a:srgbClr val="0E41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 Implementation (online consultation / R&amp;I Days) </a:t>
            </a:r>
            <a:r>
              <a:rPr lang="en-GB" b="0" dirty="0">
                <a:solidFill>
                  <a:srgbClr val="0E41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GB" b="0" dirty="0">
                <a:solidFill>
                  <a:srgbClr val="0E4194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kumimoji="0" lang="en-GB" sz="3000" b="1" i="0" u="none" strike="noStrike" kern="0" cap="none" spc="0" normalizeH="0" baseline="0" noProof="0" dirty="0">
              <a:ln>
                <a:noFill/>
              </a:ln>
              <a:solidFill>
                <a:srgbClr val="0E4194"/>
              </a:solidFill>
              <a:effectLst/>
              <a:uLnTx/>
              <a:uFillTx/>
              <a:latin typeface="Arial"/>
              <a:ea typeface="+mj-ea"/>
              <a:cs typeface="+mj-cs"/>
            </a:endParaRPr>
          </a:p>
        </p:txBody>
      </p:sp>
      <p:sp>
        <p:nvSpPr>
          <p:cNvPr id="3" name="Content Placeholder 2"/>
          <p:cNvSpPr txBox="1">
            <a:spLocks/>
          </p:cNvSpPr>
          <p:nvPr/>
        </p:nvSpPr>
        <p:spPr>
          <a:xfrm>
            <a:off x="452914" y="1700808"/>
            <a:ext cx="8208912" cy="4968552"/>
          </a:xfrm>
          <a:prstGeom prst="rect">
            <a:avLst/>
          </a:prstGeom>
          <a:ln w="28575">
            <a:noFill/>
          </a:ln>
        </p:spPr>
        <p:txBody>
          <a:bodyPr tIns="72000"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•"/>
              <a:defRPr sz="2400" i="1">
                <a:solidFill>
                  <a:schemeClr val="accent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9FBA"/>
              </a:buClr>
              <a:buChar char="•"/>
              <a:defRPr sz="2000" b="1">
                <a:solidFill>
                  <a:schemeClr val="accent2">
                    <a:lumMod val="50000"/>
                  </a:schemeClr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defRPr sz="1400">
                <a:solidFill>
                  <a:schemeClr val="accent2">
                    <a:lumMod val="50000"/>
                  </a:schemeClr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indent="0">
              <a:spcBef>
                <a:spcPts val="0"/>
              </a:spcBef>
              <a:spcAft>
                <a:spcPts val="1200"/>
              </a:spcAft>
              <a:buClr>
                <a:schemeClr val="tx2"/>
              </a:buClr>
              <a:buNone/>
            </a:pPr>
            <a:r>
              <a:rPr lang="en-US" sz="2200" dirty="0" smtClean="0"/>
              <a:t>Some key </a:t>
            </a:r>
            <a:r>
              <a:rPr lang="fr-BE" sz="2200" dirty="0" smtClean="0"/>
              <a:t>messages per business </a:t>
            </a:r>
            <a:r>
              <a:rPr lang="en-IE" sz="2200" dirty="0" smtClean="0"/>
              <a:t>processes</a:t>
            </a:r>
            <a:endParaRPr lang="en-IE" sz="2200" b="0" dirty="0" smtClean="0">
              <a:solidFill>
                <a:srgbClr val="0F5494"/>
              </a:solidFill>
            </a:endParaRPr>
          </a:p>
          <a:p>
            <a:pPr lvl="1">
              <a:spcBef>
                <a:spcPts val="0"/>
              </a:spcBef>
              <a:spcAft>
                <a:spcPts val="1200"/>
              </a:spcAft>
              <a:buClr>
                <a:schemeClr val="tx2"/>
              </a:buClr>
              <a:buFont typeface="Wingdings" panose="05000000000000000000" pitchFamily="2" charset="2"/>
              <a:buChar char="§"/>
            </a:pPr>
            <a:r>
              <a:rPr lang="en-US" sz="2200" dirty="0" smtClean="0">
                <a:solidFill>
                  <a:srgbClr val="0E4194"/>
                </a:solidFill>
              </a:rPr>
              <a:t>Project </a:t>
            </a:r>
            <a:r>
              <a:rPr lang="en-US" sz="2200" dirty="0">
                <a:solidFill>
                  <a:srgbClr val="0E4194"/>
                </a:solidFill>
              </a:rPr>
              <a:t>management: </a:t>
            </a:r>
            <a:r>
              <a:rPr lang="en-US" sz="2200" b="0" dirty="0"/>
              <a:t>need to improve IT systems and the Funding and Tenders Portal, simplify the amendment process, improve automatic notifications, provide a channel for continuous feedback. Furthermore, some respondents highlight that individual POs should not set stricter requirements than the standard ones</a:t>
            </a:r>
            <a:r>
              <a:rPr lang="en-US" sz="2200" b="0" dirty="0" smtClean="0"/>
              <a:t>.</a:t>
            </a:r>
          </a:p>
          <a:p>
            <a:pPr lvl="1">
              <a:spcBef>
                <a:spcPts val="0"/>
              </a:spcBef>
              <a:spcAft>
                <a:spcPts val="1200"/>
              </a:spcAft>
              <a:buClr>
                <a:schemeClr val="tx2"/>
              </a:buClr>
              <a:buFont typeface="Wingdings" panose="05000000000000000000" pitchFamily="2" charset="2"/>
              <a:buChar char="§"/>
            </a:pPr>
            <a:r>
              <a:rPr lang="en-US" sz="2200" dirty="0" smtClean="0">
                <a:solidFill>
                  <a:srgbClr val="0E4194"/>
                </a:solidFill>
              </a:rPr>
              <a:t>Audits </a:t>
            </a:r>
            <a:r>
              <a:rPr lang="en-US" sz="2200" dirty="0">
                <a:solidFill>
                  <a:srgbClr val="0E4194"/>
                </a:solidFill>
              </a:rPr>
              <a:t>&amp; control</a:t>
            </a:r>
            <a:r>
              <a:rPr lang="en-US" sz="2200" b="0" dirty="0"/>
              <a:t>: Audits &amp; control: enhanced cross-reliance on audits and assessments, also through system and process audits, leading to further reduction of audit burden</a:t>
            </a:r>
            <a:r>
              <a:rPr lang="en-US" sz="2200" b="0" dirty="0" smtClean="0"/>
              <a:t>.</a:t>
            </a:r>
            <a:endParaRPr lang="en-US" sz="2200" b="0" dirty="0"/>
          </a:p>
          <a:p>
            <a:pPr lvl="1">
              <a:spcBef>
                <a:spcPts val="0"/>
              </a:spcBef>
              <a:spcAft>
                <a:spcPts val="1200"/>
              </a:spcAft>
              <a:buClr>
                <a:schemeClr val="tx2"/>
              </a:buClr>
              <a:buFont typeface="Wingdings" panose="05000000000000000000" pitchFamily="2" charset="2"/>
              <a:buChar char="§"/>
            </a:pPr>
            <a:endParaRPr lang="en-US" sz="2200" b="0" dirty="0" smtClean="0"/>
          </a:p>
          <a:p>
            <a:pPr lvl="1">
              <a:spcBef>
                <a:spcPts val="0"/>
              </a:spcBef>
              <a:spcAft>
                <a:spcPts val="1200"/>
              </a:spcAft>
              <a:buClr>
                <a:schemeClr val="tx2"/>
              </a:buClr>
              <a:buFont typeface="Wingdings" panose="05000000000000000000" pitchFamily="2" charset="2"/>
              <a:buChar char="§"/>
            </a:pPr>
            <a:endParaRPr lang="en-US" sz="2200" b="0" dirty="0"/>
          </a:p>
          <a:p>
            <a:pPr lvl="1">
              <a:spcBef>
                <a:spcPts val="0"/>
              </a:spcBef>
              <a:spcAft>
                <a:spcPts val="1200"/>
              </a:spcAft>
              <a:buClr>
                <a:schemeClr val="tx2"/>
              </a:buClr>
              <a:buFont typeface="Wingdings" panose="05000000000000000000" pitchFamily="2" charset="2"/>
              <a:buChar char="§"/>
            </a:pPr>
            <a:endParaRPr lang="en-US" sz="2200" b="0" dirty="0" smtClean="0"/>
          </a:p>
          <a:p>
            <a:pPr lvl="1">
              <a:spcBef>
                <a:spcPts val="0"/>
              </a:spcBef>
              <a:spcAft>
                <a:spcPts val="1200"/>
              </a:spcAft>
              <a:buClr>
                <a:schemeClr val="tx2"/>
              </a:buClr>
              <a:buFont typeface="Wingdings" panose="05000000000000000000" pitchFamily="2" charset="2"/>
              <a:buChar char="§"/>
            </a:pPr>
            <a:endParaRPr lang="en-US" sz="2200" b="0" dirty="0" smtClean="0"/>
          </a:p>
          <a:p>
            <a:pPr lvl="1">
              <a:spcBef>
                <a:spcPts val="0"/>
              </a:spcBef>
              <a:spcAft>
                <a:spcPts val="1200"/>
              </a:spcAft>
              <a:buClr>
                <a:schemeClr val="tx2"/>
              </a:buClr>
              <a:buFont typeface="Arial" panose="020B0604020202020204" pitchFamily="34" charset="0"/>
              <a:buChar char="•"/>
            </a:pPr>
            <a:endParaRPr lang="en-US" sz="2200" b="0" dirty="0" smtClean="0"/>
          </a:p>
          <a:p>
            <a:pPr lvl="1">
              <a:spcBef>
                <a:spcPts val="0"/>
              </a:spcBef>
              <a:spcAft>
                <a:spcPts val="1200"/>
              </a:spcAft>
              <a:buClr>
                <a:schemeClr val="tx2"/>
              </a:buClr>
              <a:buFont typeface="Arial" panose="020B0604020202020204" pitchFamily="34" charset="0"/>
              <a:buChar char="•"/>
            </a:pPr>
            <a:endParaRPr lang="en-US" sz="2200" b="0" dirty="0"/>
          </a:p>
          <a:p>
            <a:pPr lvl="1">
              <a:spcBef>
                <a:spcPts val="0"/>
              </a:spcBef>
              <a:spcAft>
                <a:spcPts val="1200"/>
              </a:spcAft>
              <a:buClr>
                <a:schemeClr val="tx2"/>
              </a:buClr>
              <a:buFont typeface="Arial" panose="020B0604020202020204" pitchFamily="34" charset="0"/>
              <a:buChar char="•"/>
            </a:pPr>
            <a:endParaRPr lang="en-GB" sz="2200" b="0" dirty="0" smtClean="0"/>
          </a:p>
          <a:p>
            <a:pPr>
              <a:spcBef>
                <a:spcPts val="0"/>
              </a:spcBef>
              <a:spcAft>
                <a:spcPts val="1200"/>
              </a:spcAft>
              <a:buClr>
                <a:schemeClr val="tx2"/>
              </a:buClr>
              <a:buFont typeface="Wingdings" panose="05000000000000000000" pitchFamily="2" charset="2"/>
              <a:buChar char="§"/>
            </a:pPr>
            <a:endParaRPr lang="en-US" sz="2200" b="0" i="0" dirty="0" smtClean="0"/>
          </a:p>
          <a:p>
            <a:pPr marL="0" indent="0">
              <a:spcBef>
                <a:spcPts val="0"/>
              </a:spcBef>
              <a:spcAft>
                <a:spcPts val="1200"/>
              </a:spcAft>
              <a:buClr>
                <a:schemeClr val="tx2"/>
              </a:buClr>
              <a:buFontTx/>
              <a:buNone/>
            </a:pPr>
            <a:endParaRPr lang="en-GB" sz="1800" b="0" i="0" kern="1200" dirty="0" smtClean="0"/>
          </a:p>
          <a:p>
            <a:pPr marL="0" indent="0">
              <a:spcBef>
                <a:spcPts val="0"/>
              </a:spcBef>
              <a:spcAft>
                <a:spcPts val="1200"/>
              </a:spcAft>
              <a:buClr>
                <a:schemeClr val="tx2"/>
              </a:buClr>
              <a:buFontTx/>
              <a:buNone/>
            </a:pPr>
            <a:endParaRPr lang="en-GB" sz="1800" b="0" i="0" dirty="0"/>
          </a:p>
        </p:txBody>
      </p:sp>
    </p:spTree>
    <p:extLst>
      <p:ext uri="{BB962C8B-B14F-4D97-AF65-F5344CB8AC3E}">
        <p14:creationId xmlns:p14="http://schemas.microsoft.com/office/powerpoint/2010/main" val="349203511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611560" y="332656"/>
            <a:ext cx="8064896" cy="504056"/>
          </a:xfrm>
          <a:prstGeom prst="rect">
            <a:avLst/>
          </a:prstGeom>
        </p:spPr>
        <p:txBody>
          <a:bodyPr/>
          <a:lstStyle/>
          <a:p>
            <a:pPr marL="0" indent="0" algn="ctr"/>
            <a:r>
              <a:rPr lang="en-GB" sz="2800" dirty="0" smtClean="0">
                <a:solidFill>
                  <a:srgbClr val="0E4194"/>
                </a:solidFill>
                <a:latin typeface="Arial (Headings)"/>
              </a:rPr>
              <a:t>Bulgarian and Romanian replies to online consultation</a:t>
            </a:r>
            <a:r>
              <a:rPr lang="en-GB" sz="3200" b="0" dirty="0">
                <a:solidFill>
                  <a:srgbClr val="0E4194"/>
                </a:solidFill>
                <a:latin typeface="Arial (Headings)"/>
              </a:rPr>
              <a:t/>
            </a:r>
            <a:br>
              <a:rPr lang="en-GB" sz="3200" b="0" dirty="0">
                <a:solidFill>
                  <a:srgbClr val="0E4194"/>
                </a:solidFill>
                <a:latin typeface="Arial (Headings)"/>
              </a:rPr>
            </a:br>
            <a:endParaRPr lang="en-GB" sz="2000" u="sng" dirty="0">
              <a:solidFill>
                <a:srgbClr val="0E4194"/>
              </a:solidFill>
              <a:latin typeface="Arial (Headings)"/>
              <a:cs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55576" y="4835961"/>
            <a:ext cx="7632848" cy="16825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20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GB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E4194"/>
                </a:solidFill>
                <a:effectLst/>
                <a:uLnTx/>
                <a:uFillTx/>
                <a:latin typeface="Verdana" pitchFamily="34" charset="0"/>
                <a:ea typeface="+mn-ea"/>
                <a:cs typeface="+mn-cs"/>
              </a:rPr>
              <a:t>Number</a:t>
            </a:r>
            <a:r>
              <a:rPr kumimoji="0" lang="en-GB" sz="2000" b="1" i="0" u="none" strike="noStrike" kern="1200" cap="none" spc="0" normalizeH="0" noProof="0" dirty="0" smtClean="0">
                <a:ln>
                  <a:noFill/>
                </a:ln>
                <a:solidFill>
                  <a:srgbClr val="0E4194"/>
                </a:solidFill>
                <a:effectLst/>
                <a:uLnTx/>
                <a:uFillTx/>
                <a:latin typeface="Verdana" pitchFamily="34" charset="0"/>
                <a:ea typeface="+mn-ea"/>
                <a:cs typeface="+mn-cs"/>
              </a:rPr>
              <a:t> of answers</a:t>
            </a:r>
            <a:r>
              <a:rPr kumimoji="0" lang="en-GB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E4194"/>
                </a:solidFill>
                <a:effectLst/>
                <a:uLnTx/>
                <a:uFillTx/>
                <a:latin typeface="Verdana" pitchFamily="34" charset="0"/>
                <a:ea typeface="+mn-ea"/>
                <a:cs typeface="+mn-cs"/>
              </a:rPr>
              <a:t>: </a:t>
            </a:r>
            <a:r>
              <a:rPr kumimoji="0" lang="en-GB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44342"/>
                </a:solidFill>
                <a:effectLst/>
                <a:uLnTx/>
                <a:uFillTx/>
                <a:latin typeface="Verdana" pitchFamily="34" charset="0"/>
                <a:ea typeface="+mn-ea"/>
                <a:cs typeface="+mn-cs"/>
              </a:rPr>
              <a:t>38 from</a:t>
            </a:r>
            <a:r>
              <a:rPr kumimoji="0" lang="en-GB" sz="2000" b="0" i="0" u="none" strike="noStrike" kern="1200" cap="none" spc="0" normalizeH="0" noProof="0" dirty="0" smtClean="0">
                <a:ln>
                  <a:noFill/>
                </a:ln>
                <a:solidFill>
                  <a:srgbClr val="444342"/>
                </a:solidFill>
                <a:effectLst/>
                <a:uLnTx/>
                <a:uFillTx/>
                <a:latin typeface="Verdana" pitchFamily="34" charset="0"/>
                <a:ea typeface="+mn-ea"/>
                <a:cs typeface="+mn-cs"/>
              </a:rPr>
              <a:t> Bulgaria and 21 from Romania</a:t>
            </a:r>
            <a:r>
              <a:rPr kumimoji="0" lang="en-GB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44342"/>
                </a:solidFill>
                <a:effectLst/>
                <a:uLnTx/>
                <a:uFillTx/>
                <a:latin typeface="Verdana" pitchFamily="34" charset="0"/>
                <a:ea typeface="+mn-ea"/>
                <a:cs typeface="+mn-cs"/>
              </a:rPr>
              <a:t> out of 1549 replies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20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GB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E4194"/>
                </a:solidFill>
                <a:effectLst/>
                <a:uLnTx/>
                <a:uFillTx/>
                <a:latin typeface="Verdana" pitchFamily="34" charset="0"/>
                <a:ea typeface="+mn-ea"/>
                <a:cs typeface="+mn-cs"/>
              </a:rPr>
              <a:t>Feedback from Bulgaria and Romania in line with overall feedback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20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endParaRPr kumimoji="0" lang="en-GB" sz="2000" b="0" i="0" u="none" strike="noStrike" kern="1200" cap="none" spc="0" normalizeH="0" baseline="0" noProof="0" dirty="0" smtClean="0">
              <a:ln>
                <a:noFill/>
              </a:ln>
              <a:solidFill>
                <a:srgbClr val="2D2D8A"/>
              </a:solidFill>
              <a:effectLst/>
              <a:uLnTx/>
              <a:uFillTx/>
              <a:latin typeface="Verdana" pitchFamily="34" charset="0"/>
              <a:ea typeface="+mn-ea"/>
              <a:cs typeface="+mn-cs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2984" y="967750"/>
            <a:ext cx="8303472" cy="37371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48666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185057" y="260647"/>
            <a:ext cx="8917902" cy="929710"/>
          </a:xfrm>
          <a:prstGeom prst="rect">
            <a:avLst/>
          </a:prstGeom>
        </p:spPr>
        <p:txBody>
          <a:bodyPr/>
          <a:lstStyle/>
          <a:p>
            <a:pPr marL="0" indent="0" algn="ctr"/>
            <a:r>
              <a:rPr lang="en-GB" sz="2800" dirty="0" smtClean="0">
                <a:solidFill>
                  <a:srgbClr val="0E4194"/>
                </a:solidFill>
                <a:latin typeface="Arial (Headings)"/>
              </a:rPr>
              <a:t>Bulgarian and Romanian </a:t>
            </a:r>
            <a:r>
              <a:rPr lang="en-GB" sz="2800" dirty="0">
                <a:solidFill>
                  <a:srgbClr val="0E4194"/>
                </a:solidFill>
                <a:latin typeface="Arial (Headings)"/>
              </a:rPr>
              <a:t>replies to online consultation</a:t>
            </a:r>
            <a:r>
              <a:rPr lang="en-GB" sz="2800" b="0" dirty="0">
                <a:solidFill>
                  <a:srgbClr val="0E4194"/>
                </a:solidFill>
                <a:latin typeface="Arial (Headings)"/>
              </a:rPr>
              <a:t/>
            </a:r>
            <a:br>
              <a:rPr lang="en-GB" sz="2800" b="0" dirty="0">
                <a:solidFill>
                  <a:srgbClr val="0E4194"/>
                </a:solidFill>
                <a:latin typeface="Arial (Headings)"/>
              </a:rPr>
            </a:br>
            <a:r>
              <a:rPr lang="en-GB" sz="2400" b="0" dirty="0" smtClean="0">
                <a:solidFill>
                  <a:srgbClr val="0E4194"/>
                </a:solidFill>
                <a:latin typeface="Arial (Headings)"/>
              </a:rPr>
              <a:t>Breakdown by category</a:t>
            </a:r>
            <a:endParaRPr lang="en-GB" sz="1600" i="1" u="sng" dirty="0">
              <a:solidFill>
                <a:srgbClr val="2D2D8A"/>
              </a:solidFill>
              <a:latin typeface="Arial (Headings)"/>
              <a:cs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55576" y="1484784"/>
            <a:ext cx="8280920" cy="53860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0" lvl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lang="en-GB" sz="1800" b="0" i="1" dirty="0" smtClean="0">
                <a:solidFill>
                  <a:srgbClr val="4443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Higher number of respondents </a:t>
            </a:r>
            <a:r>
              <a:rPr lang="en-GB" sz="1800" b="0" i="1" dirty="0" smtClean="0">
                <a:solidFill>
                  <a:srgbClr val="4443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that have not participated/submitted a proposal before</a:t>
            </a:r>
            <a:endParaRPr lang="en-GB" sz="2000" b="0" i="1" dirty="0" smtClean="0">
              <a:solidFill>
                <a:srgbClr val="44434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00100" lvl="1" indent="-342900">
              <a:spcBef>
                <a:spcPts val="0"/>
              </a:spcBef>
              <a:spcAft>
                <a:spcPts val="1200"/>
              </a:spcAft>
              <a:buClr>
                <a:srgbClr val="F8A907"/>
              </a:buClr>
              <a:buFont typeface="Wingdings" panose="05000000000000000000" pitchFamily="2" charset="2"/>
              <a:buChar char="§"/>
            </a:pPr>
            <a:r>
              <a:rPr lang="en-GB" sz="2200" dirty="0" smtClean="0">
                <a:solidFill>
                  <a:srgbClr val="0E41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Type of organisations represented:</a:t>
            </a:r>
          </a:p>
          <a:p>
            <a:pPr marL="1257300" lvl="2" indent="-342900">
              <a:spcBef>
                <a:spcPts val="0"/>
              </a:spcBef>
              <a:spcAft>
                <a:spcPts val="600"/>
              </a:spcAft>
              <a:buClr>
                <a:srgbClr val="F8A907"/>
              </a:buClr>
              <a:buFont typeface="Arial" panose="020B0604020202020204" pitchFamily="34" charset="0"/>
              <a:buChar char="•"/>
            </a:pPr>
            <a:r>
              <a:rPr lang="en-GB" sz="1800" b="0" dirty="0" smtClean="0">
                <a:solidFill>
                  <a:srgbClr val="4443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34% </a:t>
            </a:r>
            <a:r>
              <a:rPr lang="en-GB" sz="1800" b="0" dirty="0">
                <a:solidFill>
                  <a:srgbClr val="4443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universities and research </a:t>
            </a:r>
            <a:r>
              <a:rPr lang="en-GB" sz="1800" b="0" dirty="0" smtClean="0">
                <a:solidFill>
                  <a:srgbClr val="4443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organisations</a:t>
            </a:r>
          </a:p>
          <a:p>
            <a:pPr marL="1257300" lvl="2" indent="-342900">
              <a:spcBef>
                <a:spcPts val="0"/>
              </a:spcBef>
              <a:spcAft>
                <a:spcPts val="600"/>
              </a:spcAft>
              <a:buClr>
                <a:srgbClr val="F8A907"/>
              </a:buClr>
              <a:buFont typeface="Arial" panose="020B0604020202020204" pitchFamily="34" charset="0"/>
              <a:buChar char="•"/>
            </a:pPr>
            <a:r>
              <a:rPr lang="en-GB" sz="1800" b="0" dirty="0" smtClean="0">
                <a:solidFill>
                  <a:srgbClr val="4443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32% </a:t>
            </a:r>
            <a:r>
              <a:rPr lang="en-GB" sz="1800" b="0" dirty="0">
                <a:solidFill>
                  <a:srgbClr val="4443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business and </a:t>
            </a:r>
            <a:r>
              <a:rPr lang="en-GB" sz="1800" b="0" dirty="0" smtClean="0">
                <a:solidFill>
                  <a:srgbClr val="4443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industries</a:t>
            </a:r>
          </a:p>
          <a:p>
            <a:pPr marL="1257300" lvl="2" indent="-342900">
              <a:spcBef>
                <a:spcPts val="0"/>
              </a:spcBef>
              <a:spcAft>
                <a:spcPts val="600"/>
              </a:spcAft>
              <a:buClr>
                <a:srgbClr val="F8A907"/>
              </a:buClr>
              <a:buFont typeface="Arial" panose="020B0604020202020204" pitchFamily="34" charset="0"/>
              <a:buChar char="•"/>
            </a:pPr>
            <a:r>
              <a:rPr lang="en-GB" sz="1800" b="0" dirty="0">
                <a:solidFill>
                  <a:srgbClr val="4443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22% NGOs</a:t>
            </a:r>
          </a:p>
          <a:p>
            <a:pPr marL="1257300" lvl="2" indent="-342900">
              <a:spcBef>
                <a:spcPts val="0"/>
              </a:spcBef>
              <a:spcAft>
                <a:spcPts val="600"/>
              </a:spcAft>
              <a:buClr>
                <a:srgbClr val="F8A907"/>
              </a:buClr>
              <a:buFont typeface="Arial" panose="020B0604020202020204" pitchFamily="34" charset="0"/>
              <a:buChar char="•"/>
            </a:pPr>
            <a:r>
              <a:rPr lang="en-GB" sz="1800" b="0" dirty="0" smtClean="0">
                <a:solidFill>
                  <a:srgbClr val="4443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7% public authorities, 5% </a:t>
            </a:r>
            <a:r>
              <a:rPr lang="en-GB" sz="1800" b="0" dirty="0" smtClean="0">
                <a:solidFill>
                  <a:srgbClr val="4443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other</a:t>
            </a:r>
            <a:endParaRPr lang="en-GB" sz="2000" b="0" dirty="0" smtClean="0">
              <a:solidFill>
                <a:srgbClr val="44434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00100" lvl="1" indent="-342900">
              <a:spcBef>
                <a:spcPts val="0"/>
              </a:spcBef>
              <a:spcAft>
                <a:spcPts val="1200"/>
              </a:spcAft>
              <a:buClr>
                <a:srgbClr val="F8A907"/>
              </a:buClr>
              <a:buFont typeface="Wingdings" panose="05000000000000000000" pitchFamily="2" charset="2"/>
              <a:buChar char="§"/>
            </a:pPr>
            <a:r>
              <a:rPr lang="en-GB" sz="2200" dirty="0" smtClean="0">
                <a:solidFill>
                  <a:srgbClr val="0E41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Interest in the Framework Programme:</a:t>
            </a:r>
          </a:p>
          <a:p>
            <a:pPr marL="1257300" lvl="2" indent="-342900">
              <a:spcBef>
                <a:spcPts val="0"/>
              </a:spcBef>
              <a:spcAft>
                <a:spcPts val="600"/>
              </a:spcAft>
              <a:buClr>
                <a:srgbClr val="F8A907"/>
              </a:buClr>
              <a:buFont typeface="Arial" panose="020B0604020202020204" pitchFamily="34" charset="0"/>
              <a:buChar char="•"/>
            </a:pPr>
            <a:r>
              <a:rPr lang="en-GB" sz="1800" b="0" dirty="0" smtClean="0">
                <a:solidFill>
                  <a:srgbClr val="4443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42% are currently participating in a project funded by a EU R&amp;I framework programme</a:t>
            </a:r>
          </a:p>
          <a:p>
            <a:pPr marL="1257300" lvl="2" indent="-342900">
              <a:spcBef>
                <a:spcPts val="0"/>
              </a:spcBef>
              <a:spcAft>
                <a:spcPts val="600"/>
              </a:spcAft>
              <a:buClr>
                <a:srgbClr val="F8A907"/>
              </a:buClr>
              <a:buFont typeface="Arial" panose="020B0604020202020204" pitchFamily="34" charset="0"/>
              <a:buChar char="•"/>
            </a:pPr>
            <a:r>
              <a:rPr lang="en-GB" sz="1800" b="0" dirty="0" smtClean="0">
                <a:solidFill>
                  <a:srgbClr val="4443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34% </a:t>
            </a:r>
            <a:r>
              <a:rPr lang="en-GB" sz="1800" b="0" dirty="0" smtClean="0">
                <a:solidFill>
                  <a:srgbClr val="4443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have never </a:t>
            </a:r>
            <a:r>
              <a:rPr lang="en-GB" sz="1800" b="0" dirty="0">
                <a:solidFill>
                  <a:srgbClr val="4443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participated/submitted a proposal </a:t>
            </a:r>
            <a:r>
              <a:rPr lang="en-GB" sz="1800" b="0" dirty="0" smtClean="0">
                <a:solidFill>
                  <a:srgbClr val="4443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before but are interested in the programme</a:t>
            </a:r>
            <a:endParaRPr lang="en-GB" sz="1800" b="0" dirty="0" smtClean="0">
              <a:solidFill>
                <a:srgbClr val="44434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257300" lvl="2" indent="-342900">
              <a:spcBef>
                <a:spcPts val="0"/>
              </a:spcBef>
              <a:spcAft>
                <a:spcPts val="600"/>
              </a:spcAft>
              <a:buClr>
                <a:srgbClr val="F8A907"/>
              </a:buClr>
              <a:buFont typeface="Arial" panose="020B0604020202020204" pitchFamily="34" charset="0"/>
              <a:buChar char="•"/>
            </a:pPr>
            <a:r>
              <a:rPr lang="en-GB" sz="1800" b="0" dirty="0">
                <a:solidFill>
                  <a:srgbClr val="4443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24% have participated/submitted a proposal before</a:t>
            </a:r>
          </a:p>
          <a:p>
            <a:pPr lvl="2">
              <a:spcBef>
                <a:spcPts val="0"/>
              </a:spcBef>
              <a:spcAft>
                <a:spcPts val="600"/>
              </a:spcAft>
              <a:buClr>
                <a:srgbClr val="F8A907"/>
              </a:buClr>
            </a:pPr>
            <a:endParaRPr lang="en-GB" sz="2000" b="0" dirty="0" smtClean="0">
              <a:solidFill>
                <a:srgbClr val="44434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spcBef>
                <a:spcPts val="0"/>
              </a:spcBef>
              <a:spcAft>
                <a:spcPts val="1200"/>
              </a:spcAft>
              <a:buClr>
                <a:srgbClr val="F8A907"/>
              </a:buClr>
            </a:pPr>
            <a:endParaRPr lang="en-GB" sz="2200" dirty="0" smtClean="0">
              <a:solidFill>
                <a:srgbClr val="0E419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295616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458788" y="2152338"/>
            <a:ext cx="8229600" cy="1924734"/>
          </a:xfrm>
          <a:prstGeom prst="rect">
            <a:avLst/>
          </a:prstGeom>
        </p:spPr>
        <p:txBody>
          <a:bodyPr/>
          <a:lstStyle>
            <a:lvl1pPr marL="358775" indent="-358775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358775" indent="-358775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2pPr>
            <a:lvl3pPr marL="358775" indent="-358775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3pPr>
            <a:lvl4pPr marL="358775" indent="-358775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4pPr>
            <a:lvl5pPr marL="358775" indent="-358775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5pPr>
            <a:lvl6pPr marL="815975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6pPr>
            <a:lvl7pPr marL="1273175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7pPr>
            <a:lvl8pPr marL="1730375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8pPr>
            <a:lvl9pPr marL="2187575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9pPr>
          </a:lstStyle>
          <a:p>
            <a:pPr algn="ctr">
              <a:lnSpc>
                <a:spcPct val="200000"/>
              </a:lnSpc>
            </a:pPr>
            <a:r>
              <a:rPr lang="en-GB" sz="4800" b="0" kern="0" dirty="0" smtClean="0">
                <a:solidFill>
                  <a:schemeClr val="tx2"/>
                </a:solidFill>
              </a:rPr>
              <a:t>Thank you!</a:t>
            </a:r>
          </a:p>
          <a:p>
            <a:pPr algn="ctr"/>
            <a:r>
              <a:rPr lang="en-GB" b="0" kern="0" dirty="0" smtClean="0">
                <a:latin typeface="EC Square Sans Pro" panose="020B0506040000020004" pitchFamily="34" charset="0"/>
              </a:rPr>
              <a:t/>
            </a:r>
            <a:br>
              <a:rPr lang="en-GB" b="0" kern="0" dirty="0" smtClean="0">
                <a:latin typeface="EC Square Sans Pro" panose="020B0506040000020004" pitchFamily="34" charset="0"/>
              </a:rPr>
            </a:br>
            <a:r>
              <a:rPr lang="en-GB" b="0" kern="0" dirty="0" smtClean="0">
                <a:latin typeface="EC Square Sans Pro" panose="020B0506040000020004" pitchFamily="34" charset="0"/>
              </a:rPr>
              <a:t> </a:t>
            </a:r>
            <a:br>
              <a:rPr lang="en-GB" b="0" kern="0" dirty="0" smtClean="0">
                <a:latin typeface="EC Square Sans Pro" panose="020B0506040000020004" pitchFamily="34" charset="0"/>
              </a:rPr>
            </a:br>
            <a:r>
              <a:rPr lang="en-GB" b="0" kern="0" dirty="0" smtClean="0">
                <a:latin typeface="EC Square Sans Pro" panose="020B0506040000020004" pitchFamily="34" charset="0"/>
              </a:rPr>
              <a:t/>
            </a:r>
            <a:br>
              <a:rPr lang="en-GB" b="0" kern="0" dirty="0" smtClean="0">
                <a:latin typeface="EC Square Sans Pro" panose="020B0506040000020004" pitchFamily="34" charset="0"/>
              </a:rPr>
            </a:br>
            <a:r>
              <a:rPr lang="en-GB" kern="0" dirty="0" smtClean="0"/>
              <a:t/>
            </a:r>
            <a:br>
              <a:rPr lang="en-GB" kern="0" dirty="0" smtClean="0"/>
            </a:br>
            <a:endParaRPr lang="en-GB" kern="0" dirty="0"/>
          </a:p>
        </p:txBody>
      </p:sp>
      <p:sp>
        <p:nvSpPr>
          <p:cNvPr id="3" name="TextBox 2"/>
          <p:cNvSpPr txBox="1"/>
          <p:nvPr/>
        </p:nvSpPr>
        <p:spPr>
          <a:xfrm>
            <a:off x="3077061" y="3861048"/>
            <a:ext cx="2993054" cy="400110"/>
          </a:xfrm>
          <a:prstGeom prst="rect">
            <a:avLst/>
          </a:prstGeom>
          <a:solidFill>
            <a:srgbClr val="0F5494"/>
          </a:solidFill>
        </p:spPr>
        <p:txBody>
          <a:bodyPr wrap="square" lIns="0" rtlCol="0" anchor="ctr" anchorCtr="0">
            <a:spAutoFit/>
          </a:bodyPr>
          <a:lstStyle/>
          <a:p>
            <a:pPr algn="ctr"/>
            <a:r>
              <a:rPr lang="en-GB" sz="2000" b="0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#</a:t>
            </a:r>
            <a:r>
              <a:rPr lang="en-GB" sz="2000" b="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HorizonEU</a:t>
            </a:r>
            <a:endParaRPr lang="en-GB" sz="2000" b="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0" y="6453916"/>
            <a:ext cx="9144000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600" b="0" kern="0" dirty="0">
                <a:solidFill>
                  <a:schemeClr val="accent2">
                    <a:lumMod val="50000"/>
                  </a:schemeClr>
                </a:solidFill>
              </a:rPr>
              <a:t>© European Union, </a:t>
            </a:r>
            <a:r>
              <a:rPr lang="en-GB" sz="600" b="0" kern="0" dirty="0" smtClean="0">
                <a:solidFill>
                  <a:schemeClr val="accent2">
                    <a:lumMod val="50000"/>
                  </a:schemeClr>
                </a:solidFill>
              </a:rPr>
              <a:t>2019. | Images </a:t>
            </a:r>
            <a:r>
              <a:rPr lang="en-GB" sz="600" b="0" kern="0" dirty="0">
                <a:solidFill>
                  <a:schemeClr val="accent2">
                    <a:lumMod val="50000"/>
                  </a:schemeClr>
                </a:solidFill>
              </a:rPr>
              <a:t>source: © </a:t>
            </a:r>
            <a:r>
              <a:rPr lang="en-GB" sz="600" b="0" kern="0" dirty="0" err="1">
                <a:solidFill>
                  <a:schemeClr val="accent2">
                    <a:lumMod val="50000"/>
                  </a:schemeClr>
                </a:solidFill>
              </a:rPr>
              <a:t>darkovujic</a:t>
            </a:r>
            <a:r>
              <a:rPr lang="en-GB" sz="600" b="0" kern="0" dirty="0">
                <a:solidFill>
                  <a:schemeClr val="accent2">
                    <a:lumMod val="50000"/>
                  </a:schemeClr>
                </a:solidFill>
              </a:rPr>
              <a:t>, #82863476; © </a:t>
            </a:r>
            <a:r>
              <a:rPr lang="en-GB" sz="600" b="0" kern="0" dirty="0" err="1">
                <a:solidFill>
                  <a:schemeClr val="accent2">
                    <a:lumMod val="50000"/>
                  </a:schemeClr>
                </a:solidFill>
              </a:rPr>
              <a:t>Konovalov</a:t>
            </a:r>
            <a:r>
              <a:rPr lang="en-GB" sz="600" b="0" kern="0" dirty="0">
                <a:solidFill>
                  <a:schemeClr val="accent2">
                    <a:lumMod val="50000"/>
                  </a:schemeClr>
                </a:solidFill>
              </a:rPr>
              <a:t> Pavel, #109031193; 2018. Fotolia.com</a:t>
            </a:r>
            <a:endParaRPr lang="en-GB" sz="600" b="0" dirty="0" smtClean="0">
              <a:solidFill>
                <a:srgbClr val="0F5494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592240" y="4345940"/>
            <a:ext cx="59595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u="sng" dirty="0">
                <a:solidFill>
                  <a:schemeClr val="accent6"/>
                </a:solidFill>
                <a:hlinkClick r:id="rId3"/>
              </a:rPr>
              <a:t>http://ec.europa.eu/horizon-europe</a:t>
            </a:r>
            <a:endParaRPr lang="en-GB" sz="1800" dirty="0">
              <a:solidFill>
                <a:schemeClr val="accent6"/>
              </a:solidFill>
            </a:endParaRPr>
          </a:p>
          <a:p>
            <a:pPr algn="ctr"/>
            <a:endParaRPr lang="en-GB" sz="1000" b="0" dirty="0" err="1" smtClean="0">
              <a:solidFill>
                <a:schemeClr val="accent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25608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513047" y="556048"/>
            <a:ext cx="8784976" cy="720081"/>
          </a:xfrm>
          <a:prstGeom prst="rect">
            <a:avLst/>
          </a:prstGeom>
        </p:spPr>
        <p:txBody>
          <a:bodyPr/>
          <a:lstStyle>
            <a:lvl1pPr marL="358775" indent="-358775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358775" indent="-358775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2pPr>
            <a:lvl3pPr marL="358775" indent="-358775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3pPr>
            <a:lvl4pPr marL="358775" indent="-358775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4pPr>
            <a:lvl5pPr marL="358775" indent="-358775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5pPr>
            <a:lvl6pPr marL="815975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6pPr>
            <a:lvl7pPr marL="1273175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7pPr>
            <a:lvl8pPr marL="1730375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8pPr>
            <a:lvl9pPr marL="2187575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9pPr>
          </a:lstStyle>
          <a:p>
            <a:pPr marL="358775" marR="0" lvl="0" indent="-358775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000" b="1" i="0" u="none" strike="noStrike" kern="0" cap="none" spc="0" normalizeH="0" baseline="0" noProof="0" dirty="0" smtClean="0">
                <a:ln>
                  <a:noFill/>
                </a:ln>
                <a:solidFill>
                  <a:schemeClr val="accent6"/>
                </a:solidFill>
                <a:effectLst/>
                <a:uLnTx/>
                <a:uFillTx/>
                <a:latin typeface="Arial"/>
                <a:ea typeface="+mj-ea"/>
                <a:cs typeface="Arial" panose="020B0604020202020204" pitchFamily="34" charset="0"/>
              </a:rPr>
              <a:t>Horizon Europe: Preliminary</a:t>
            </a:r>
            <a:r>
              <a:rPr kumimoji="0" lang="en-GB" sz="3000" b="1" i="0" u="none" strike="noStrike" kern="0" cap="none" spc="0" normalizeH="0" noProof="0" dirty="0" smtClean="0">
                <a:ln>
                  <a:noFill/>
                </a:ln>
                <a:solidFill>
                  <a:schemeClr val="accent6"/>
                </a:solidFill>
                <a:effectLst/>
                <a:uLnTx/>
                <a:uFillTx/>
                <a:latin typeface="Arial"/>
                <a:ea typeface="+mj-ea"/>
                <a:cs typeface="Arial" panose="020B0604020202020204" pitchFamily="34" charset="0"/>
              </a:rPr>
              <a:t> </a:t>
            </a:r>
            <a:r>
              <a:rPr kumimoji="0" lang="en-GB" sz="3000" b="1" i="0" u="none" strike="noStrike" kern="0" cap="none" spc="0" normalizeH="0" baseline="0" noProof="0" dirty="0" smtClean="0">
                <a:ln>
                  <a:noFill/>
                </a:ln>
                <a:solidFill>
                  <a:schemeClr val="accent6"/>
                </a:solidFill>
                <a:effectLst/>
                <a:uLnTx/>
                <a:uFillTx/>
                <a:latin typeface="Arial"/>
                <a:ea typeface="+mj-ea"/>
                <a:cs typeface="Arial" panose="020B0604020202020204" pitchFamily="34" charset="0"/>
              </a:rPr>
              <a:t>structure</a:t>
            </a:r>
            <a:endParaRPr kumimoji="0" lang="en-GB" sz="3000" b="1" i="0" u="sng" strike="noStrike" kern="0" cap="none" spc="0" normalizeH="0" baseline="0" noProof="0" dirty="0">
              <a:ln>
                <a:noFill/>
              </a:ln>
              <a:solidFill>
                <a:schemeClr val="accent6"/>
              </a:solidFill>
              <a:effectLst/>
              <a:uLnTx/>
              <a:uFillTx/>
              <a:latin typeface="Arial"/>
              <a:ea typeface="+mj-ea"/>
              <a:cs typeface="Arial" panose="020B0604020202020204" pitchFamily="34" charset="0"/>
            </a:endParaRPr>
          </a:p>
        </p:txBody>
      </p:sp>
      <p:grpSp>
        <p:nvGrpSpPr>
          <p:cNvPr id="32" name="Group 31"/>
          <p:cNvGrpSpPr/>
          <p:nvPr/>
        </p:nvGrpSpPr>
        <p:grpSpPr>
          <a:xfrm>
            <a:off x="539552" y="1340768"/>
            <a:ext cx="8379072" cy="4320480"/>
            <a:chOff x="611188" y="2737173"/>
            <a:chExt cx="8379072" cy="3212107"/>
          </a:xfrm>
        </p:grpSpPr>
        <p:sp>
          <p:nvSpPr>
            <p:cNvPr id="33" name="Rectangle 32"/>
            <p:cNvSpPr/>
            <p:nvPr/>
          </p:nvSpPr>
          <p:spPr>
            <a:xfrm>
              <a:off x="611188" y="2737173"/>
              <a:ext cx="8234684" cy="3212107"/>
            </a:xfrm>
            <a:prstGeom prst="rect">
              <a:avLst/>
            </a:prstGeom>
            <a:noFill/>
            <a:ln>
              <a:solidFill>
                <a:schemeClr val="accent6"/>
              </a:solidFill>
            </a:ln>
            <a:effectLst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F8A907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grpSp>
          <p:nvGrpSpPr>
            <p:cNvPr id="34" name="Group 33"/>
            <p:cNvGrpSpPr/>
            <p:nvPr/>
          </p:nvGrpSpPr>
          <p:grpSpPr>
            <a:xfrm>
              <a:off x="691390" y="5091132"/>
              <a:ext cx="8045726" cy="714132"/>
              <a:chOff x="727022" y="5091132"/>
              <a:chExt cx="8045726" cy="714132"/>
            </a:xfrm>
          </p:grpSpPr>
          <p:sp>
            <p:nvSpPr>
              <p:cNvPr id="60" name="Rectangle 59"/>
              <p:cNvSpPr/>
              <p:nvPr/>
            </p:nvSpPr>
            <p:spPr>
              <a:xfrm>
                <a:off x="763588" y="5091132"/>
                <a:ext cx="8009160" cy="714132"/>
              </a:xfrm>
              <a:prstGeom prst="rect">
                <a:avLst/>
              </a:prstGeom>
              <a:solidFill>
                <a:schemeClr val="accent6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61" name="TextBox 60"/>
              <p:cNvSpPr txBox="1"/>
              <p:nvPr/>
            </p:nvSpPr>
            <p:spPr>
              <a:xfrm>
                <a:off x="727022" y="5140774"/>
                <a:ext cx="8017172" cy="23269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1400" b="1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rPr>
                  <a:t>Widening Participation and Strengthening </a:t>
                </a:r>
                <a:r>
                  <a:rPr kumimoji="0" lang="en-GB" sz="1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rPr>
                  <a:t>the European Research Area</a:t>
                </a:r>
              </a:p>
            </p:txBody>
          </p:sp>
        </p:grpSp>
        <p:grpSp>
          <p:nvGrpSpPr>
            <p:cNvPr id="35" name="Group 34"/>
            <p:cNvGrpSpPr/>
            <p:nvPr/>
          </p:nvGrpSpPr>
          <p:grpSpPr>
            <a:xfrm>
              <a:off x="843017" y="5451389"/>
              <a:ext cx="7748397" cy="200787"/>
              <a:chOff x="944350" y="5451389"/>
              <a:chExt cx="7748397" cy="200787"/>
            </a:xfrm>
          </p:grpSpPr>
          <p:sp>
            <p:nvSpPr>
              <p:cNvPr id="58" name="TextBox 57"/>
              <p:cNvSpPr txBox="1"/>
              <p:nvPr/>
            </p:nvSpPr>
            <p:spPr>
              <a:xfrm>
                <a:off x="4854098" y="5451389"/>
                <a:ext cx="3838649" cy="197793"/>
              </a:xfrm>
              <a:prstGeom prst="rect">
                <a:avLst/>
              </a:prstGeom>
              <a:solidFill>
                <a:schemeClr val="bg2"/>
              </a:solidFill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100" b="1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accent6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rPr>
                  <a:t>Reforming and Enhancing the European R&amp;I system</a:t>
                </a:r>
              </a:p>
            </p:txBody>
          </p:sp>
          <p:sp>
            <p:nvSpPr>
              <p:cNvPr id="59" name="TextBox 58"/>
              <p:cNvSpPr txBox="1"/>
              <p:nvPr/>
            </p:nvSpPr>
            <p:spPr>
              <a:xfrm>
                <a:off x="944350" y="5457679"/>
                <a:ext cx="3794687" cy="194497"/>
              </a:xfrm>
              <a:prstGeom prst="rect">
                <a:avLst/>
              </a:prstGeom>
              <a:solidFill>
                <a:schemeClr val="bg2"/>
              </a:solidFill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100" b="1" i="0" u="none" strike="noStrike" kern="1200" cap="none" spc="0" normalizeH="0" baseline="0" noProof="0" dirty="0" smtClean="0">
                    <a:ln>
                      <a:noFill/>
                    </a:ln>
                    <a:solidFill>
                      <a:schemeClr val="accent6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rPr>
                  <a:t>Widening </a:t>
                </a:r>
                <a:r>
                  <a:rPr kumimoji="0" lang="en-US" sz="1100" b="1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accent6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rPr>
                  <a:t>participation and </a:t>
                </a:r>
                <a:r>
                  <a:rPr kumimoji="0" lang="en-US" sz="1100" b="1" i="0" u="none" strike="noStrike" kern="1200" cap="none" spc="0" normalizeH="0" baseline="0" noProof="0" dirty="0" smtClean="0">
                    <a:ln>
                      <a:noFill/>
                    </a:ln>
                    <a:solidFill>
                      <a:schemeClr val="accent6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rPr>
                  <a:t>spreading excellence</a:t>
                </a:r>
                <a:endParaRPr kumimoji="0" lang="en-GB" sz="1100" b="1" i="0" u="none" strike="noStrike" kern="1200" cap="none" spc="0" normalizeH="0" baseline="0" noProof="0" dirty="0">
                  <a:ln>
                    <a:noFill/>
                  </a:ln>
                  <a:solidFill>
                    <a:schemeClr val="accent6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endParaRPr>
              </a:p>
            </p:txBody>
          </p:sp>
        </p:grpSp>
        <p:grpSp>
          <p:nvGrpSpPr>
            <p:cNvPr id="36" name="Group 35"/>
            <p:cNvGrpSpPr/>
            <p:nvPr/>
          </p:nvGrpSpPr>
          <p:grpSpPr>
            <a:xfrm>
              <a:off x="727956" y="2850353"/>
              <a:ext cx="2470770" cy="2136285"/>
              <a:chOff x="727956" y="2829356"/>
              <a:chExt cx="2470770" cy="2136285"/>
            </a:xfrm>
          </p:grpSpPr>
          <p:sp>
            <p:nvSpPr>
              <p:cNvPr id="52" name="Rectangle 51"/>
              <p:cNvSpPr/>
              <p:nvPr/>
            </p:nvSpPr>
            <p:spPr>
              <a:xfrm>
                <a:off x="727956" y="2829356"/>
                <a:ext cx="2443150" cy="2136285"/>
              </a:xfrm>
              <a:prstGeom prst="rect">
                <a:avLst/>
              </a:prstGeom>
              <a:solidFill>
                <a:schemeClr val="accent6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53" name="TextBox 52"/>
              <p:cNvSpPr txBox="1"/>
              <p:nvPr/>
            </p:nvSpPr>
            <p:spPr>
              <a:xfrm>
                <a:off x="1432441" y="2888630"/>
                <a:ext cx="1766285" cy="35467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1400" b="1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rPr>
                  <a:t>Pillar 1</a:t>
                </a:r>
              </a:p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11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rPr>
                  <a:t>Excellent Science</a:t>
                </a:r>
                <a:endParaRPr kumimoji="0" lang="en-GB" sz="11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endParaRPr>
              </a:p>
            </p:txBody>
          </p:sp>
          <p:sp>
            <p:nvSpPr>
              <p:cNvPr id="54" name="TextBox 53"/>
              <p:cNvSpPr txBox="1"/>
              <p:nvPr/>
            </p:nvSpPr>
            <p:spPr>
              <a:xfrm>
                <a:off x="875455" y="3557736"/>
                <a:ext cx="2180060" cy="194497"/>
              </a:xfrm>
              <a:prstGeom prst="rect">
                <a:avLst/>
              </a:prstGeom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1100" b="1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accent6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rPr>
                  <a:t>European Research Council</a:t>
                </a:r>
              </a:p>
            </p:txBody>
          </p:sp>
          <p:sp>
            <p:nvSpPr>
              <p:cNvPr id="55" name="TextBox 54"/>
              <p:cNvSpPr txBox="1"/>
              <p:nvPr/>
            </p:nvSpPr>
            <p:spPr>
              <a:xfrm>
                <a:off x="887609" y="3952852"/>
                <a:ext cx="2167906" cy="320348"/>
              </a:xfrm>
              <a:prstGeom prst="rect">
                <a:avLst/>
              </a:prstGeom>
              <a:solidFill>
                <a:schemeClr val="bg2"/>
              </a:solidFill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1100" b="1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accent6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rPr>
                  <a:t>Marie </a:t>
                </a:r>
                <a:r>
                  <a:rPr kumimoji="0" lang="en-GB" sz="11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schemeClr val="accent6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rPr>
                  <a:t>Skłodowska</a:t>
                </a:r>
                <a:r>
                  <a:rPr kumimoji="0" lang="en-GB" sz="1100" b="1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accent6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rPr>
                  <a:t>-Curie </a:t>
                </a:r>
                <a:r>
                  <a:rPr kumimoji="0" lang="en-GB" sz="1100" b="1" i="0" u="none" strike="noStrike" kern="1200" cap="none" spc="0" normalizeH="0" baseline="0" noProof="0" dirty="0" smtClean="0">
                    <a:ln>
                      <a:noFill/>
                    </a:ln>
                    <a:solidFill>
                      <a:schemeClr val="accent6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rPr>
                  <a:t>Actions</a:t>
                </a:r>
                <a:endParaRPr kumimoji="0" lang="en-GB" sz="1100" b="1" i="0" u="none" strike="noStrike" kern="1200" cap="none" spc="0" normalizeH="0" baseline="0" noProof="0" dirty="0">
                  <a:ln>
                    <a:noFill/>
                  </a:ln>
                  <a:solidFill>
                    <a:schemeClr val="accent6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endParaRPr>
              </a:p>
            </p:txBody>
          </p:sp>
          <p:sp>
            <p:nvSpPr>
              <p:cNvPr id="56" name="TextBox 55"/>
              <p:cNvSpPr txBox="1"/>
              <p:nvPr/>
            </p:nvSpPr>
            <p:spPr>
              <a:xfrm>
                <a:off x="902375" y="4547348"/>
                <a:ext cx="2157085" cy="194497"/>
              </a:xfrm>
              <a:prstGeom prst="rect">
                <a:avLst/>
              </a:prstGeom>
              <a:solidFill>
                <a:schemeClr val="bg2"/>
              </a:solidFill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1100" b="1" i="0" u="none" strike="noStrike" kern="1200" cap="none" spc="0" normalizeH="0" baseline="0" noProof="0" dirty="0" smtClean="0">
                    <a:ln>
                      <a:noFill/>
                    </a:ln>
                    <a:solidFill>
                      <a:schemeClr val="accent6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rPr>
                  <a:t>Research Infrastructures</a:t>
                </a:r>
                <a:endParaRPr kumimoji="0" lang="en-GB" sz="1100" b="1" i="0" u="none" strike="noStrike" kern="1200" cap="none" spc="0" normalizeH="0" baseline="0" noProof="0" dirty="0">
                  <a:ln>
                    <a:noFill/>
                  </a:ln>
                  <a:solidFill>
                    <a:schemeClr val="accent6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endParaRPr>
              </a:p>
            </p:txBody>
          </p:sp>
        </p:grpSp>
        <p:grpSp>
          <p:nvGrpSpPr>
            <p:cNvPr id="37" name="Group 36"/>
            <p:cNvGrpSpPr/>
            <p:nvPr/>
          </p:nvGrpSpPr>
          <p:grpSpPr>
            <a:xfrm>
              <a:off x="6273148" y="2852646"/>
              <a:ext cx="2717112" cy="2154180"/>
              <a:chOff x="6316298" y="2822700"/>
              <a:chExt cx="2717112" cy="2154180"/>
            </a:xfrm>
          </p:grpSpPr>
          <p:sp>
            <p:nvSpPr>
              <p:cNvPr id="45" name="Rectangle 44"/>
              <p:cNvSpPr/>
              <p:nvPr/>
            </p:nvSpPr>
            <p:spPr>
              <a:xfrm>
                <a:off x="6316298" y="2822700"/>
                <a:ext cx="2456450" cy="2154180"/>
              </a:xfrm>
              <a:prstGeom prst="rect">
                <a:avLst/>
              </a:prstGeom>
              <a:solidFill>
                <a:schemeClr val="accent6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46" name="TextBox 45"/>
              <p:cNvSpPr txBox="1"/>
              <p:nvPr/>
            </p:nvSpPr>
            <p:spPr>
              <a:xfrm>
                <a:off x="7064910" y="2890855"/>
                <a:ext cx="1968500" cy="35467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1400" b="1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rPr>
                  <a:t>Pillar 3</a:t>
                </a:r>
              </a:p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11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rPr>
                  <a:t>Innovative Europe</a:t>
                </a:r>
                <a:endParaRPr kumimoji="0" lang="en-GB" sz="11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endParaRPr>
              </a:p>
            </p:txBody>
          </p:sp>
          <p:grpSp>
            <p:nvGrpSpPr>
              <p:cNvPr id="47" name="Group 46"/>
              <p:cNvGrpSpPr/>
              <p:nvPr/>
            </p:nvGrpSpPr>
            <p:grpSpPr>
              <a:xfrm>
                <a:off x="6414978" y="3558812"/>
                <a:ext cx="2234727" cy="1244283"/>
                <a:chOff x="6414978" y="3546112"/>
                <a:chExt cx="2234727" cy="1244283"/>
              </a:xfrm>
            </p:grpSpPr>
            <p:sp>
              <p:nvSpPr>
                <p:cNvPr id="49" name="TextBox 48"/>
                <p:cNvSpPr txBox="1"/>
                <p:nvPr/>
              </p:nvSpPr>
              <p:spPr>
                <a:xfrm>
                  <a:off x="6414978" y="3546112"/>
                  <a:ext cx="2219586" cy="194497"/>
                </a:xfrm>
                <a:prstGeom prst="rect">
                  <a:avLst/>
                </a:prstGeom>
                <a:solidFill>
                  <a:schemeClr val="bg2"/>
                </a:solidFill>
              </p:spPr>
              <p:txBody>
                <a:bodyPr wrap="square" rtlCol="0">
                  <a:spAutoFit/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GB" sz="1100" b="1" i="0" u="none" strike="noStrike" kern="1200" cap="none" spc="0" normalizeH="0" baseline="0" noProof="0" dirty="0" smtClean="0">
                      <a:ln>
                        <a:noFill/>
                      </a:ln>
                      <a:solidFill>
                        <a:schemeClr val="accent6"/>
                      </a:solidFill>
                      <a:effectLst/>
                      <a:uLnTx/>
                      <a:uFillTx/>
                      <a:latin typeface="Arial" charset="0"/>
                      <a:ea typeface="+mn-ea"/>
                      <a:cs typeface="+mn-cs"/>
                    </a:rPr>
                    <a:t>European Innovation </a:t>
                  </a:r>
                  <a:r>
                    <a:rPr kumimoji="0" lang="en-GB" sz="11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schemeClr val="accent6"/>
                      </a:solidFill>
                      <a:effectLst/>
                      <a:uLnTx/>
                      <a:uFillTx/>
                      <a:latin typeface="Arial" charset="0"/>
                      <a:ea typeface="+mn-ea"/>
                      <a:cs typeface="+mn-cs"/>
                    </a:rPr>
                    <a:t>Council</a:t>
                  </a:r>
                </a:p>
              </p:txBody>
            </p:sp>
            <p:sp>
              <p:nvSpPr>
                <p:cNvPr id="50" name="TextBox 49"/>
                <p:cNvSpPr txBox="1"/>
                <p:nvPr/>
              </p:nvSpPr>
              <p:spPr>
                <a:xfrm>
                  <a:off x="6423098" y="3875849"/>
                  <a:ext cx="2226607" cy="320347"/>
                </a:xfrm>
                <a:prstGeom prst="rect">
                  <a:avLst/>
                </a:prstGeom>
                <a:solidFill>
                  <a:schemeClr val="bg2"/>
                </a:solidFill>
              </p:spPr>
              <p:txBody>
                <a:bodyPr wrap="square" rtlCol="0">
                  <a:spAutoFit/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GB" sz="11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schemeClr val="accent6"/>
                      </a:solidFill>
                      <a:effectLst/>
                      <a:uLnTx/>
                      <a:uFillTx/>
                      <a:latin typeface="Arial" charset="0"/>
                      <a:ea typeface="+mn-ea"/>
                      <a:cs typeface="+mn-cs"/>
                    </a:rPr>
                    <a:t>European innovation </a:t>
                  </a:r>
                  <a:endParaRPr kumimoji="0" lang="en-GB" sz="1100" b="1" i="0" u="none" strike="noStrike" kern="1200" cap="none" spc="0" normalizeH="0" baseline="0" noProof="0" dirty="0" smtClean="0">
                    <a:ln>
                      <a:noFill/>
                    </a:ln>
                    <a:solidFill>
                      <a:schemeClr val="accent6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GB" sz="1100" b="1" i="0" u="none" strike="noStrike" kern="1200" cap="none" spc="0" normalizeH="0" baseline="0" noProof="0" dirty="0" smtClean="0">
                      <a:ln>
                        <a:noFill/>
                      </a:ln>
                      <a:solidFill>
                        <a:schemeClr val="accent6"/>
                      </a:solidFill>
                      <a:effectLst/>
                      <a:uLnTx/>
                      <a:uFillTx/>
                      <a:latin typeface="Arial" charset="0"/>
                      <a:ea typeface="+mn-ea"/>
                      <a:cs typeface="+mn-cs"/>
                    </a:rPr>
                    <a:t>ecosystems</a:t>
                  </a:r>
                  <a:endParaRPr kumimoji="0" lang="en-GB" sz="1100" b="1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accent6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51" name="TextBox 50"/>
                <p:cNvSpPr txBox="1"/>
                <p:nvPr/>
              </p:nvSpPr>
              <p:spPr>
                <a:xfrm>
                  <a:off x="6431219" y="4336634"/>
                  <a:ext cx="2210366" cy="453761"/>
                </a:xfrm>
                <a:prstGeom prst="rect">
                  <a:avLst/>
                </a:prstGeom>
                <a:solidFill>
                  <a:schemeClr val="bg2"/>
                </a:solidFill>
              </p:spPr>
              <p:txBody>
                <a:bodyPr wrap="square" rtlCol="0">
                  <a:spAutoFit/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100" b="1" i="0" u="none" strike="noStrike" kern="1200" cap="none" spc="0" normalizeH="0" baseline="0" noProof="0" dirty="0" smtClean="0">
                      <a:ln>
                        <a:noFill/>
                      </a:ln>
                      <a:solidFill>
                        <a:schemeClr val="accent6"/>
                      </a:solidFill>
                      <a:effectLst/>
                      <a:uLnTx/>
                      <a:uFillTx/>
                      <a:latin typeface="Arial" charset="0"/>
                      <a:ea typeface="+mn-ea"/>
                      <a:cs typeface="+mn-cs"/>
                    </a:rPr>
                    <a:t>European </a:t>
                  </a:r>
                  <a:r>
                    <a:rPr kumimoji="0" lang="en-US" sz="11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schemeClr val="accent6"/>
                      </a:solidFill>
                      <a:effectLst/>
                      <a:uLnTx/>
                      <a:uFillTx/>
                      <a:latin typeface="Arial" charset="0"/>
                      <a:ea typeface="+mn-ea"/>
                      <a:cs typeface="+mn-cs"/>
                    </a:rPr>
                    <a:t>Institute of Innovation </a:t>
                  </a:r>
                  <a:br>
                    <a:rPr kumimoji="0" lang="en-US" sz="11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schemeClr val="accent6"/>
                      </a:solidFill>
                      <a:effectLst/>
                      <a:uLnTx/>
                      <a:uFillTx/>
                      <a:latin typeface="Arial" charset="0"/>
                      <a:ea typeface="+mn-ea"/>
                      <a:cs typeface="+mn-cs"/>
                    </a:rPr>
                  </a:br>
                  <a:r>
                    <a:rPr kumimoji="0" lang="en-US" sz="11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schemeClr val="accent6"/>
                      </a:solidFill>
                      <a:effectLst/>
                      <a:uLnTx/>
                      <a:uFillTx/>
                      <a:latin typeface="Arial" charset="0"/>
                      <a:ea typeface="+mn-ea"/>
                      <a:cs typeface="+mn-cs"/>
                    </a:rPr>
                    <a:t>and </a:t>
                  </a:r>
                  <a:r>
                    <a:rPr kumimoji="0" lang="en-US" sz="1100" b="1" i="0" u="none" strike="noStrike" kern="1200" cap="none" spc="0" normalizeH="0" baseline="0" noProof="0" dirty="0" smtClean="0">
                      <a:ln>
                        <a:noFill/>
                      </a:ln>
                      <a:solidFill>
                        <a:schemeClr val="accent6"/>
                      </a:solidFill>
                      <a:effectLst/>
                      <a:uLnTx/>
                      <a:uFillTx/>
                      <a:latin typeface="Arial" charset="0"/>
                      <a:ea typeface="+mn-ea"/>
                      <a:cs typeface="+mn-cs"/>
                    </a:rPr>
                    <a:t>Technology</a:t>
                  </a:r>
                  <a:endParaRPr kumimoji="0" lang="en-GB" sz="1100" b="1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accent6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</p:grpSp>
        </p:grpSp>
        <p:grpSp>
          <p:nvGrpSpPr>
            <p:cNvPr id="38" name="Group 37"/>
            <p:cNvGrpSpPr/>
            <p:nvPr/>
          </p:nvGrpSpPr>
          <p:grpSpPr>
            <a:xfrm>
              <a:off x="3307627" y="2852645"/>
              <a:ext cx="2849247" cy="2154181"/>
              <a:chOff x="3360887" y="2822699"/>
              <a:chExt cx="2849247" cy="2154181"/>
            </a:xfrm>
          </p:grpSpPr>
          <p:sp>
            <p:nvSpPr>
              <p:cNvPr id="39" name="Rectangle 38"/>
              <p:cNvSpPr/>
              <p:nvPr/>
            </p:nvSpPr>
            <p:spPr>
              <a:xfrm>
                <a:off x="3360887" y="2822699"/>
                <a:ext cx="2849247" cy="2154181"/>
              </a:xfrm>
              <a:prstGeom prst="rect">
                <a:avLst/>
              </a:prstGeom>
              <a:solidFill>
                <a:schemeClr val="accent6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40" name="TextBox 39"/>
              <p:cNvSpPr txBox="1"/>
              <p:nvPr/>
            </p:nvSpPr>
            <p:spPr>
              <a:xfrm>
                <a:off x="4099323" y="2852936"/>
                <a:ext cx="1974973" cy="60637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1400" b="1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rPr>
                  <a:t>Pillar 2</a:t>
                </a:r>
                <a:endParaRPr kumimoji="0" lang="en-GB" sz="14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endParaRPr>
              </a:p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11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rPr>
                  <a:t>Global Challenges and </a:t>
                </a:r>
                <a:r>
                  <a:rPr kumimoji="0" lang="en-GB" sz="11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rPr>
                  <a:t>European Industrial </a:t>
                </a:r>
                <a:r>
                  <a:rPr kumimoji="0" lang="en-GB" sz="11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rPr>
                  <a:t>Competitiveness</a:t>
                </a:r>
              </a:p>
            </p:txBody>
          </p:sp>
          <p:sp>
            <p:nvSpPr>
              <p:cNvPr id="41" name="TextBox 40"/>
              <p:cNvSpPr txBox="1"/>
              <p:nvPr/>
            </p:nvSpPr>
            <p:spPr>
              <a:xfrm>
                <a:off x="3595099" y="3467954"/>
                <a:ext cx="2479197" cy="1221665"/>
              </a:xfrm>
              <a:prstGeom prst="rect">
                <a:avLst/>
              </a:prstGeom>
              <a:solidFill>
                <a:schemeClr val="bg2"/>
              </a:solidFill>
            </p:spPr>
            <p:txBody>
              <a:bodyPr wrap="square" rtlCol="0">
                <a:spAutoFit/>
              </a:bodyPr>
              <a:lstStyle/>
              <a:p>
                <a:pPr marL="358775" marR="0" lvl="0" indent="-17145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E4194"/>
                  </a:buClr>
                  <a:buSzTx/>
                  <a:buFont typeface="Arial" panose="020B0604020202020204" pitchFamily="34" charset="0"/>
                  <a:buChar char="•"/>
                  <a:tabLst/>
                  <a:defRPr/>
                </a:pPr>
                <a:r>
                  <a:rPr kumimoji="0" lang="en-US" sz="110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accent6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rPr>
                  <a:t>Health</a:t>
                </a:r>
              </a:p>
              <a:p>
                <a:pPr marL="358775" marR="0" lvl="0" indent="-17145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E4194"/>
                  </a:buClr>
                  <a:buSzTx/>
                  <a:buFont typeface="Arial" panose="020B0604020202020204" pitchFamily="34" charset="0"/>
                  <a:buChar char="•"/>
                  <a:tabLst/>
                  <a:defRPr/>
                </a:pPr>
                <a:r>
                  <a:rPr kumimoji="0" lang="en-GB" sz="110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chemeClr val="accent6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rPr>
                  <a:t>Culture</a:t>
                </a:r>
                <a:r>
                  <a:rPr kumimoji="0" lang="en-GB" sz="110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accent6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rPr>
                  <a:t>, Creativity and Inclusive </a:t>
                </a:r>
                <a:r>
                  <a:rPr kumimoji="0" lang="en-GB" sz="110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chemeClr val="accent6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rPr>
                  <a:t>Society </a:t>
                </a:r>
              </a:p>
              <a:p>
                <a:pPr marL="358775" marR="0" lvl="0" indent="-17145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E4194"/>
                  </a:buClr>
                  <a:buSzTx/>
                  <a:buFont typeface="Arial" panose="020B0604020202020204" pitchFamily="34" charset="0"/>
                  <a:buChar char="•"/>
                  <a:tabLst/>
                  <a:defRPr/>
                </a:pPr>
                <a:r>
                  <a:rPr kumimoji="0" lang="en-US" sz="110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accent6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rPr>
                  <a:t>Civil Security for </a:t>
                </a:r>
                <a:r>
                  <a:rPr kumimoji="0" lang="en-US" sz="110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chemeClr val="accent6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rPr>
                  <a:t>Society</a:t>
                </a:r>
                <a:endParaRPr kumimoji="0" lang="en-US" sz="1100" i="0" u="none" strike="noStrike" kern="1200" cap="none" spc="0" normalizeH="0" baseline="0" noProof="0" dirty="0">
                  <a:ln>
                    <a:noFill/>
                  </a:ln>
                  <a:solidFill>
                    <a:schemeClr val="accent6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endParaRPr>
              </a:p>
              <a:p>
                <a:pPr marL="358775" marR="0" lvl="0" indent="-17145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E4194"/>
                  </a:buClr>
                  <a:buSzTx/>
                  <a:buFont typeface="Arial" panose="020B0604020202020204" pitchFamily="34" charset="0"/>
                  <a:buChar char="•"/>
                  <a:tabLst/>
                  <a:defRPr/>
                </a:pPr>
                <a:r>
                  <a:rPr kumimoji="0" lang="en-US" sz="110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chemeClr val="accent6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rPr>
                  <a:t>Digital, Industry and Space</a:t>
                </a:r>
                <a:endParaRPr kumimoji="0" lang="en-US" sz="1100" i="0" u="none" strike="noStrike" kern="1200" cap="none" spc="0" normalizeH="0" baseline="0" noProof="0" dirty="0">
                  <a:ln>
                    <a:noFill/>
                  </a:ln>
                  <a:solidFill>
                    <a:schemeClr val="accent6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endParaRPr>
              </a:p>
              <a:p>
                <a:pPr marL="358775" marR="0" lvl="0" indent="-17145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E4194"/>
                  </a:buClr>
                  <a:buSzTx/>
                  <a:buFont typeface="Arial" panose="020B0604020202020204" pitchFamily="34" charset="0"/>
                  <a:buChar char="•"/>
                  <a:tabLst/>
                  <a:defRPr/>
                </a:pPr>
                <a:r>
                  <a:rPr kumimoji="0" lang="en-US" sz="110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accent6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rPr>
                  <a:t>Climate, Energy and Mobility</a:t>
                </a:r>
              </a:p>
              <a:p>
                <a:pPr marL="358775" marR="0" lvl="0" indent="-17145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E4194"/>
                  </a:buClr>
                  <a:buSzTx/>
                  <a:buFont typeface="Arial" panose="020B0604020202020204" pitchFamily="34" charset="0"/>
                  <a:buChar char="•"/>
                  <a:tabLst/>
                  <a:defRPr/>
                </a:pPr>
                <a:r>
                  <a:rPr kumimoji="0" lang="en-US" sz="110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chemeClr val="accent6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rPr>
                  <a:t>Food</a:t>
                </a:r>
                <a:r>
                  <a:rPr kumimoji="0" lang="en-US" sz="110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accent6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rPr>
                  <a:t>, </a:t>
                </a:r>
                <a:r>
                  <a:rPr kumimoji="0" lang="en-US" sz="1100" i="0" u="none" strike="noStrike" kern="1200" cap="none" spc="0" normalizeH="0" baseline="0" noProof="0" dirty="0" err="1" smtClean="0">
                    <a:ln>
                      <a:noFill/>
                    </a:ln>
                    <a:solidFill>
                      <a:schemeClr val="accent6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rPr>
                  <a:t>Bioeconomy</a:t>
                </a:r>
                <a:r>
                  <a:rPr kumimoji="0" lang="en-US" sz="110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chemeClr val="accent6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rPr>
                  <a:t>, </a:t>
                </a:r>
                <a:r>
                  <a:rPr kumimoji="0" lang="en-US" sz="110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accent6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rPr>
                  <a:t>Natural Resources, Agriculture and </a:t>
                </a:r>
                <a:r>
                  <a:rPr kumimoji="0" lang="en-US" sz="110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chemeClr val="accent6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rPr>
                  <a:t>Environment</a:t>
                </a:r>
                <a:endParaRPr kumimoji="0" lang="en-US" sz="1100" i="0" u="none" strike="noStrike" kern="1200" cap="none" spc="0" normalizeH="0" baseline="0" noProof="0" dirty="0">
                  <a:ln>
                    <a:noFill/>
                  </a:ln>
                  <a:solidFill>
                    <a:schemeClr val="accent6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endParaRPr>
              </a:p>
            </p:txBody>
          </p:sp>
          <p:sp>
            <p:nvSpPr>
              <p:cNvPr id="42" name="TextBox 41"/>
              <p:cNvSpPr txBox="1"/>
              <p:nvPr/>
            </p:nvSpPr>
            <p:spPr>
              <a:xfrm>
                <a:off x="3595099" y="4724778"/>
                <a:ext cx="2479197" cy="194497"/>
              </a:xfrm>
              <a:prstGeom prst="rect">
                <a:avLst/>
              </a:prstGeom>
              <a:solidFill>
                <a:schemeClr val="bg2"/>
              </a:solidFill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1100" b="1" i="0" u="none" strike="noStrike" kern="1200" cap="none" spc="0" normalizeH="0" baseline="0" noProof="0" dirty="0" smtClean="0">
                    <a:ln>
                      <a:noFill/>
                    </a:ln>
                    <a:solidFill>
                      <a:schemeClr val="accent6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rPr>
                  <a:t>Joint </a:t>
                </a:r>
                <a:r>
                  <a:rPr kumimoji="0" lang="en-GB" sz="1100" b="1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accent6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rPr>
                  <a:t>Research Centre</a:t>
                </a:r>
              </a:p>
            </p:txBody>
          </p:sp>
          <p:sp>
            <p:nvSpPr>
              <p:cNvPr id="43" name="TextBox 42"/>
              <p:cNvSpPr txBox="1"/>
              <p:nvPr/>
            </p:nvSpPr>
            <p:spPr>
              <a:xfrm rot="16200000">
                <a:off x="3299037" y="3911961"/>
                <a:ext cx="889536" cy="2616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1100" b="1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accent6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rPr>
                  <a:t>Clusters</a:t>
                </a:r>
              </a:p>
            </p:txBody>
          </p:sp>
        </p:grpSp>
      </p:grpSp>
      <p:pic>
        <p:nvPicPr>
          <p:cNvPr id="62" name="Picture 61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biLevel thresh="25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26532" y="1620379"/>
            <a:ext cx="433100" cy="433100"/>
          </a:xfrm>
          <a:prstGeom prst="rect">
            <a:avLst/>
          </a:prstGeom>
        </p:spPr>
      </p:pic>
      <p:pic>
        <p:nvPicPr>
          <p:cNvPr id="63" name="Picture 62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biLevel thresh="50000"/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0"/>
                    </a14:imgEffect>
                    <a14:imgEffect>
                      <a14:brightnessContrast bright="40000"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363225" y="1620379"/>
            <a:ext cx="441023" cy="441023"/>
          </a:xfrm>
          <a:prstGeom prst="rect">
            <a:avLst/>
          </a:prstGeom>
        </p:spPr>
      </p:pic>
      <p:pic>
        <p:nvPicPr>
          <p:cNvPr id="64" name="Picture 4" descr="C:\Users\ravetju\AppData\Local\Temp\1\earth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872" y="1620379"/>
            <a:ext cx="442902" cy="4429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622664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187017" y="581720"/>
            <a:ext cx="8102672" cy="720081"/>
          </a:xfrm>
          <a:prstGeom prst="rect">
            <a:avLst/>
          </a:prstGeom>
        </p:spPr>
        <p:txBody>
          <a:bodyPr/>
          <a:lstStyle/>
          <a:p>
            <a:r>
              <a:rPr lang="en-GB" dirty="0" smtClean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Commission proposal for </a:t>
            </a:r>
            <a:r>
              <a:rPr lang="en-GB" dirty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  <a:r>
              <a:rPr lang="en-GB" dirty="0" smtClean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udget: €100 billion* </a:t>
            </a:r>
            <a:r>
              <a:rPr lang="en-GB" dirty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(2021-2027)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611560" y="1988840"/>
            <a:ext cx="3960440" cy="3921820"/>
          </a:xfrm>
          <a:prstGeom prst="rect">
            <a:avLst/>
          </a:prstGeom>
        </p:spPr>
        <p:txBody>
          <a:bodyPr/>
          <a:lstStyle/>
          <a:p>
            <a:pPr marL="0" indent="0">
              <a:buNone/>
            </a:pPr>
            <a:endParaRPr lang="en-GB" i="0" dirty="0">
              <a:solidFill>
                <a:schemeClr val="accent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i="0" dirty="0">
              <a:solidFill>
                <a:schemeClr val="accent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9" name="Chart 8"/>
          <p:cNvGraphicFramePr/>
          <p:nvPr>
            <p:extLst>
              <p:ext uri="{D42A27DB-BD31-4B8C-83A1-F6EECF244321}">
                <p14:modId xmlns:p14="http://schemas.microsoft.com/office/powerpoint/2010/main" val="1999165612"/>
              </p:ext>
            </p:extLst>
          </p:nvPr>
        </p:nvGraphicFramePr>
        <p:xfrm>
          <a:off x="611560" y="1036960"/>
          <a:ext cx="8243804" cy="46962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207676" y="5618272"/>
            <a:ext cx="656174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57188" indent="-174625"/>
            <a:r>
              <a:rPr lang="en-GB" sz="1600" dirty="0" smtClean="0">
                <a:solidFill>
                  <a:srgbClr val="878685">
                    <a:lumMod val="50000"/>
                  </a:srgbClr>
                </a:solidFill>
              </a:rPr>
              <a:t>* </a:t>
            </a:r>
            <a:r>
              <a:rPr lang="en-GB" sz="1600" b="0" dirty="0" smtClean="0">
                <a:solidFill>
                  <a:srgbClr val="878685">
                    <a:lumMod val="50000"/>
                  </a:srgbClr>
                </a:solidFill>
              </a:rPr>
              <a:t>This </a:t>
            </a:r>
            <a:r>
              <a:rPr lang="en-GB" sz="1600" b="0" dirty="0">
                <a:solidFill>
                  <a:srgbClr val="878685">
                    <a:lumMod val="50000"/>
                  </a:srgbClr>
                </a:solidFill>
              </a:rPr>
              <a:t>envelope includes EUR </a:t>
            </a:r>
            <a:r>
              <a:rPr lang="en-GB" sz="1600" b="0" dirty="0" smtClean="0">
                <a:solidFill>
                  <a:srgbClr val="878685">
                    <a:lumMod val="50000"/>
                  </a:srgbClr>
                </a:solidFill>
              </a:rPr>
              <a:t>3.5 billion </a:t>
            </a:r>
            <a:r>
              <a:rPr lang="en-GB" sz="1600" b="0" dirty="0">
                <a:solidFill>
                  <a:srgbClr val="878685">
                    <a:lumMod val="50000"/>
                  </a:srgbClr>
                </a:solidFill>
              </a:rPr>
              <a:t>allocated under the </a:t>
            </a:r>
            <a:r>
              <a:rPr lang="en-GB" sz="1600" b="0" dirty="0" err="1">
                <a:solidFill>
                  <a:srgbClr val="878685">
                    <a:lumMod val="50000"/>
                  </a:srgbClr>
                </a:solidFill>
              </a:rPr>
              <a:t>InvestEU</a:t>
            </a:r>
            <a:r>
              <a:rPr lang="en-GB" sz="1600" b="0" dirty="0">
                <a:solidFill>
                  <a:srgbClr val="878685">
                    <a:lumMod val="50000"/>
                  </a:srgbClr>
                </a:solidFill>
              </a:rPr>
              <a:t> </a:t>
            </a:r>
            <a:r>
              <a:rPr lang="en-GB" sz="1600" b="0" dirty="0" smtClean="0">
                <a:solidFill>
                  <a:srgbClr val="878685">
                    <a:lumMod val="50000"/>
                  </a:srgbClr>
                </a:solidFill>
              </a:rPr>
              <a:t>Fund. </a:t>
            </a:r>
            <a:endParaRPr lang="en-GB" sz="1600" b="0" dirty="0">
              <a:solidFill>
                <a:srgbClr val="0F5494"/>
              </a:solidFill>
            </a:endParaRPr>
          </a:p>
        </p:txBody>
      </p:sp>
      <p:cxnSp>
        <p:nvCxnSpPr>
          <p:cNvPr id="6" name="Straight Connector 5"/>
          <p:cNvCxnSpPr/>
          <p:nvPr/>
        </p:nvCxnSpPr>
        <p:spPr bwMode="auto">
          <a:xfrm>
            <a:off x="3344548" y="1899242"/>
            <a:ext cx="144000" cy="0"/>
          </a:xfrm>
          <a:prstGeom prst="line">
            <a:avLst/>
          </a:prstGeom>
          <a:noFill/>
          <a:ln w="19050" cap="flat" cmpd="sng" algn="ctr">
            <a:solidFill>
              <a:schemeClr val="bg2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8" name="Elbow Connector 7"/>
          <p:cNvCxnSpPr/>
          <p:nvPr/>
        </p:nvCxnSpPr>
        <p:spPr bwMode="auto">
          <a:xfrm rot="5400000" flipH="1" flipV="1">
            <a:off x="575556" y="2240868"/>
            <a:ext cx="360040" cy="12700"/>
          </a:xfrm>
          <a:prstGeom prst="bentConnector3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1" name="Straight Connector 10"/>
          <p:cNvCxnSpPr/>
          <p:nvPr/>
        </p:nvCxnSpPr>
        <p:spPr bwMode="auto">
          <a:xfrm>
            <a:off x="3344548" y="1899242"/>
            <a:ext cx="0" cy="216024"/>
          </a:xfrm>
          <a:prstGeom prst="line">
            <a:avLst/>
          </a:prstGeom>
          <a:noFill/>
          <a:ln w="19050" cap="flat" cmpd="sng" algn="ctr">
            <a:solidFill>
              <a:schemeClr val="bg2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4" name="Straight Connector 13"/>
          <p:cNvCxnSpPr/>
          <p:nvPr/>
        </p:nvCxnSpPr>
        <p:spPr bwMode="auto">
          <a:xfrm>
            <a:off x="2956623" y="1899242"/>
            <a:ext cx="144000" cy="0"/>
          </a:xfrm>
          <a:prstGeom prst="line">
            <a:avLst/>
          </a:prstGeom>
          <a:noFill/>
          <a:ln w="19050" cap="flat" cmpd="sng" algn="ctr">
            <a:solidFill>
              <a:schemeClr val="bg2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5" name="Straight Connector 14"/>
          <p:cNvCxnSpPr/>
          <p:nvPr/>
        </p:nvCxnSpPr>
        <p:spPr bwMode="auto">
          <a:xfrm>
            <a:off x="3100623" y="1899242"/>
            <a:ext cx="0" cy="246131"/>
          </a:xfrm>
          <a:prstGeom prst="line">
            <a:avLst/>
          </a:prstGeom>
          <a:noFill/>
          <a:ln w="19050" cap="flat" cmpd="sng" algn="ctr">
            <a:solidFill>
              <a:schemeClr val="bg2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4255799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504127" y="548679"/>
            <a:ext cx="8147248" cy="720081"/>
          </a:xfrm>
          <a:prstGeom prst="rect">
            <a:avLst/>
          </a:prstGeom>
        </p:spPr>
        <p:txBody>
          <a:bodyPr/>
          <a:lstStyle/>
          <a:p>
            <a:pPr marL="0" indent="0">
              <a:buClr>
                <a:schemeClr val="tx2"/>
              </a:buClr>
            </a:pPr>
            <a:r>
              <a:rPr lang="en-GB" dirty="0" smtClean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Lessons Learned		     Key Novelties</a:t>
            </a:r>
            <a:br>
              <a:rPr lang="en-GB" dirty="0" smtClean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2000" dirty="0" smtClean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from Horizon 2020 Interim Evaluation	        in Horizon Europe</a:t>
            </a:r>
            <a:endParaRPr lang="en-GB" dirty="0">
              <a:solidFill>
                <a:schemeClr val="accent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5220073" y="2941982"/>
            <a:ext cx="3335858" cy="2628407"/>
          </a:xfrm>
          <a:prstGeom prst="rect">
            <a:avLst/>
          </a:prstGeom>
          <a:solidFill>
            <a:schemeClr val="accent1"/>
          </a:solidFill>
          <a:ln>
            <a:solidFill>
              <a:srgbClr val="FFFF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endParaRPr lang="en-GB" sz="1800" b="0">
              <a:solidFill>
                <a:srgbClr val="FFFFFF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5220072" y="1569946"/>
            <a:ext cx="3335859" cy="1205408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endParaRPr lang="en-GB" sz="1800" b="0">
              <a:solidFill>
                <a:srgbClr val="FFFFFF"/>
              </a:solidFill>
            </a:endParaRPr>
          </a:p>
        </p:txBody>
      </p:sp>
      <p:cxnSp>
        <p:nvCxnSpPr>
          <p:cNvPr id="18" name="Curved Connector 17"/>
          <p:cNvCxnSpPr/>
          <p:nvPr/>
        </p:nvCxnSpPr>
        <p:spPr bwMode="auto">
          <a:xfrm>
            <a:off x="1115524" y="4016345"/>
            <a:ext cx="1037025" cy="684360"/>
          </a:xfrm>
          <a:prstGeom prst="curvedConnector3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20" name="Rectangle 19"/>
          <p:cNvSpPr/>
          <p:nvPr/>
        </p:nvSpPr>
        <p:spPr>
          <a:xfrm>
            <a:off x="5397389" y="3117970"/>
            <a:ext cx="3023726" cy="530435"/>
          </a:xfrm>
          <a:prstGeom prst="rect">
            <a:avLst/>
          </a:prstGeom>
          <a:solidFill>
            <a:schemeClr val="bg1"/>
          </a:solidFill>
          <a:ln w="31750" cmpd="sng"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GB" sz="1600" dirty="0" smtClean="0">
                <a:solidFill>
                  <a:srgbClr val="404A52"/>
                </a:solidFill>
              </a:rPr>
              <a:t>Extended association possibilities</a:t>
            </a:r>
            <a:endParaRPr lang="en-GB" sz="1600" dirty="0">
              <a:solidFill>
                <a:srgbClr val="404A52"/>
              </a:solidFill>
            </a:endParaRPr>
          </a:p>
        </p:txBody>
      </p:sp>
      <p:sp>
        <p:nvSpPr>
          <p:cNvPr id="21" name="Rounded Rectangle 20"/>
          <p:cNvSpPr/>
          <p:nvPr/>
        </p:nvSpPr>
        <p:spPr>
          <a:xfrm>
            <a:off x="1115524" y="2222879"/>
            <a:ext cx="3447904" cy="630057"/>
          </a:xfrm>
          <a:prstGeom prst="round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r>
              <a:rPr lang="en-GB" sz="1500" dirty="0">
                <a:solidFill>
                  <a:schemeClr val="accent2">
                    <a:lumMod val="50000"/>
                  </a:schemeClr>
                </a:solidFill>
              </a:rPr>
              <a:t>Create more impact through mission-orientation and </a:t>
            </a:r>
            <a:r>
              <a:rPr lang="en-GB" sz="1500" dirty="0" smtClean="0">
                <a:solidFill>
                  <a:schemeClr val="accent2">
                    <a:lumMod val="50000"/>
                  </a:schemeClr>
                </a:solidFill>
              </a:rPr>
              <a:t/>
            </a:r>
            <a:br>
              <a:rPr lang="en-GB" sz="1500" dirty="0" smtClean="0">
                <a:solidFill>
                  <a:schemeClr val="accent2">
                    <a:lumMod val="50000"/>
                  </a:schemeClr>
                </a:solidFill>
              </a:rPr>
            </a:br>
            <a:r>
              <a:rPr lang="en-GB" sz="1500" dirty="0" smtClean="0">
                <a:solidFill>
                  <a:schemeClr val="accent2">
                    <a:lumMod val="50000"/>
                  </a:schemeClr>
                </a:solidFill>
              </a:rPr>
              <a:t>citizens</a:t>
            </a:r>
            <a:r>
              <a:rPr lang="en-GB" sz="1500" dirty="0">
                <a:solidFill>
                  <a:schemeClr val="accent2">
                    <a:lumMod val="50000"/>
                  </a:schemeClr>
                </a:solidFill>
              </a:rPr>
              <a:t>' involvement</a:t>
            </a:r>
          </a:p>
        </p:txBody>
      </p:sp>
      <p:sp>
        <p:nvSpPr>
          <p:cNvPr id="22" name="Rounded Rectangle 21"/>
          <p:cNvSpPr/>
          <p:nvPr/>
        </p:nvSpPr>
        <p:spPr>
          <a:xfrm>
            <a:off x="1115524" y="1497938"/>
            <a:ext cx="3447905" cy="630057"/>
          </a:xfrm>
          <a:prstGeom prst="round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r>
              <a:rPr lang="en-GB" sz="1500" dirty="0">
                <a:solidFill>
                  <a:schemeClr val="accent2">
                    <a:lumMod val="50000"/>
                  </a:schemeClr>
                </a:solidFill>
              </a:rPr>
              <a:t>Support breakthrough innovation</a:t>
            </a:r>
          </a:p>
        </p:txBody>
      </p:sp>
      <p:sp>
        <p:nvSpPr>
          <p:cNvPr id="23" name="Rounded Rectangle 22"/>
          <p:cNvSpPr/>
          <p:nvPr/>
        </p:nvSpPr>
        <p:spPr>
          <a:xfrm>
            <a:off x="1115524" y="2998022"/>
            <a:ext cx="3159872" cy="630057"/>
          </a:xfrm>
          <a:prstGeom prst="round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r>
              <a:rPr lang="en-GB" sz="1500" dirty="0">
                <a:solidFill>
                  <a:schemeClr val="accent2">
                    <a:lumMod val="50000"/>
                  </a:schemeClr>
                </a:solidFill>
              </a:rPr>
              <a:t>Strengthen international cooperation</a:t>
            </a:r>
          </a:p>
        </p:txBody>
      </p:sp>
      <p:sp>
        <p:nvSpPr>
          <p:cNvPr id="24" name="Rounded Rectangle 23"/>
          <p:cNvSpPr/>
          <p:nvPr/>
        </p:nvSpPr>
        <p:spPr>
          <a:xfrm>
            <a:off x="1115524" y="3627141"/>
            <a:ext cx="3159872" cy="630057"/>
          </a:xfrm>
          <a:prstGeom prst="round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r>
              <a:rPr lang="en-GB" sz="1500" dirty="0">
                <a:solidFill>
                  <a:schemeClr val="accent2">
                    <a:lumMod val="50000"/>
                  </a:schemeClr>
                </a:solidFill>
              </a:rPr>
              <a:t>Reinforce openness</a:t>
            </a:r>
          </a:p>
        </p:txBody>
      </p:sp>
      <p:sp>
        <p:nvSpPr>
          <p:cNvPr id="25" name="Rounded Rectangle 24"/>
          <p:cNvSpPr/>
          <p:nvPr/>
        </p:nvSpPr>
        <p:spPr>
          <a:xfrm>
            <a:off x="1115524" y="4330435"/>
            <a:ext cx="3303889" cy="630057"/>
          </a:xfrm>
          <a:prstGeom prst="round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r>
              <a:rPr lang="en-GB" sz="1500" dirty="0">
                <a:solidFill>
                  <a:schemeClr val="accent2">
                    <a:lumMod val="50000"/>
                  </a:schemeClr>
                </a:solidFill>
              </a:rPr>
              <a:t>Rationalise the funding landscape</a:t>
            </a:r>
          </a:p>
        </p:txBody>
      </p:sp>
      <p:sp>
        <p:nvSpPr>
          <p:cNvPr id="26" name="Rectangle 25"/>
          <p:cNvSpPr/>
          <p:nvPr/>
        </p:nvSpPr>
        <p:spPr>
          <a:xfrm>
            <a:off x="5406297" y="1712146"/>
            <a:ext cx="3014818" cy="396000"/>
          </a:xfrm>
          <a:prstGeom prst="rect">
            <a:avLst/>
          </a:prstGeom>
          <a:solidFill>
            <a:schemeClr val="bg1"/>
          </a:solidFill>
          <a:ln w="31750" cmpd="sng"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GB" sz="1600" dirty="0">
                <a:solidFill>
                  <a:srgbClr val="404A52"/>
                </a:solidFill>
              </a:rPr>
              <a:t>European Innovation Council</a:t>
            </a:r>
          </a:p>
        </p:txBody>
      </p:sp>
      <p:sp>
        <p:nvSpPr>
          <p:cNvPr id="27" name="Rectangle 26"/>
          <p:cNvSpPr/>
          <p:nvPr/>
        </p:nvSpPr>
        <p:spPr>
          <a:xfrm>
            <a:off x="5416594" y="2236474"/>
            <a:ext cx="3004521" cy="396000"/>
          </a:xfrm>
          <a:prstGeom prst="rect">
            <a:avLst/>
          </a:prstGeom>
          <a:solidFill>
            <a:schemeClr val="bg1"/>
          </a:solidFill>
          <a:ln w="31750" cmpd="sng"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GB" sz="1600" dirty="0">
                <a:solidFill>
                  <a:srgbClr val="404A52"/>
                </a:solidFill>
              </a:rPr>
              <a:t>R&amp;I Missions</a:t>
            </a:r>
          </a:p>
        </p:txBody>
      </p:sp>
      <p:sp>
        <p:nvSpPr>
          <p:cNvPr id="28" name="Rectangle 27"/>
          <p:cNvSpPr/>
          <p:nvPr/>
        </p:nvSpPr>
        <p:spPr>
          <a:xfrm>
            <a:off x="5397389" y="4367767"/>
            <a:ext cx="3023726" cy="535941"/>
          </a:xfrm>
          <a:prstGeom prst="rect">
            <a:avLst/>
          </a:prstGeom>
          <a:solidFill>
            <a:schemeClr val="bg1"/>
          </a:solidFill>
          <a:ln w="31750" cmpd="sng"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GB" sz="1600" dirty="0" smtClean="0">
                <a:solidFill>
                  <a:srgbClr val="404A52"/>
                </a:solidFill>
              </a:rPr>
              <a:t>New approach to Partnerships</a:t>
            </a:r>
            <a:endParaRPr lang="en-GB" sz="1600" dirty="0">
              <a:solidFill>
                <a:srgbClr val="404A52"/>
              </a:solidFill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5397389" y="3810086"/>
            <a:ext cx="3023726" cy="396000"/>
          </a:xfrm>
          <a:prstGeom prst="rect">
            <a:avLst/>
          </a:prstGeom>
          <a:solidFill>
            <a:schemeClr val="bg1"/>
          </a:solidFill>
          <a:ln w="31750" cmpd="sng"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GB" sz="1600" dirty="0">
                <a:solidFill>
                  <a:srgbClr val="404A52"/>
                </a:solidFill>
              </a:rPr>
              <a:t>Open science policy</a:t>
            </a:r>
          </a:p>
        </p:txBody>
      </p:sp>
      <p:sp>
        <p:nvSpPr>
          <p:cNvPr id="43" name="Right Arrow 42"/>
          <p:cNvSpPr/>
          <p:nvPr/>
        </p:nvSpPr>
        <p:spPr>
          <a:xfrm>
            <a:off x="4496108" y="3245536"/>
            <a:ext cx="432047" cy="224718"/>
          </a:xfrm>
          <a:prstGeom prst="rightArrow">
            <a:avLst/>
          </a:prstGeom>
          <a:solidFill>
            <a:schemeClr val="accent1"/>
          </a:solidFill>
          <a:ln w="31750">
            <a:solidFill>
              <a:schemeClr val="accent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endParaRPr lang="en-GB" sz="1800" b="0" dirty="0">
              <a:solidFill>
                <a:srgbClr val="FFFFFF"/>
              </a:solidFill>
            </a:endParaRPr>
          </a:p>
        </p:txBody>
      </p:sp>
      <p:sp>
        <p:nvSpPr>
          <p:cNvPr id="47" name="Right Arrow 46"/>
          <p:cNvSpPr/>
          <p:nvPr/>
        </p:nvSpPr>
        <p:spPr>
          <a:xfrm>
            <a:off x="4496108" y="3871549"/>
            <a:ext cx="432047" cy="224718"/>
          </a:xfrm>
          <a:prstGeom prst="rightArrow">
            <a:avLst/>
          </a:prstGeom>
          <a:solidFill>
            <a:schemeClr val="accent1"/>
          </a:solidFill>
          <a:ln w="31750">
            <a:solidFill>
              <a:schemeClr val="accent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endParaRPr lang="en-GB" sz="1800" b="0" dirty="0">
              <a:solidFill>
                <a:srgbClr val="FFFFFF"/>
              </a:solidFill>
            </a:endParaRPr>
          </a:p>
        </p:txBody>
      </p:sp>
      <p:sp>
        <p:nvSpPr>
          <p:cNvPr id="48" name="Right Arrow 47"/>
          <p:cNvSpPr/>
          <p:nvPr/>
        </p:nvSpPr>
        <p:spPr>
          <a:xfrm>
            <a:off x="4496108" y="4523378"/>
            <a:ext cx="432047" cy="224718"/>
          </a:xfrm>
          <a:prstGeom prst="rightArrow">
            <a:avLst/>
          </a:prstGeom>
          <a:solidFill>
            <a:schemeClr val="accent1"/>
          </a:solidFill>
          <a:ln w="31750">
            <a:solidFill>
              <a:schemeClr val="accent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endParaRPr lang="en-GB" sz="1800" b="0" dirty="0">
              <a:solidFill>
                <a:srgbClr val="FFFFFF"/>
              </a:solidFill>
            </a:endParaRPr>
          </a:p>
        </p:txBody>
      </p:sp>
      <p:sp>
        <p:nvSpPr>
          <p:cNvPr id="54" name="Right Arrow 53"/>
          <p:cNvSpPr/>
          <p:nvPr/>
        </p:nvSpPr>
        <p:spPr>
          <a:xfrm>
            <a:off x="4496108" y="2412194"/>
            <a:ext cx="432047" cy="224718"/>
          </a:xfrm>
          <a:prstGeom prst="rightArrow">
            <a:avLst/>
          </a:prstGeom>
          <a:solidFill>
            <a:schemeClr val="tx2"/>
          </a:solidFill>
          <a:ln w="31750">
            <a:solidFill>
              <a:schemeClr val="tx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endParaRPr lang="en-GB" sz="1800" b="0" dirty="0">
              <a:solidFill>
                <a:srgbClr val="FFFFFF"/>
              </a:solidFill>
            </a:endParaRPr>
          </a:p>
        </p:txBody>
      </p:sp>
      <p:sp>
        <p:nvSpPr>
          <p:cNvPr id="55" name="Right Arrow 54"/>
          <p:cNvSpPr/>
          <p:nvPr/>
        </p:nvSpPr>
        <p:spPr>
          <a:xfrm>
            <a:off x="4496108" y="1733320"/>
            <a:ext cx="432047" cy="224718"/>
          </a:xfrm>
          <a:prstGeom prst="rightArrow">
            <a:avLst/>
          </a:prstGeom>
          <a:solidFill>
            <a:schemeClr val="tx2"/>
          </a:solidFill>
          <a:ln w="31750">
            <a:solidFill>
              <a:schemeClr val="tx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endParaRPr lang="en-GB" sz="1800" b="0" dirty="0">
              <a:solidFill>
                <a:srgbClr val="FFFFFF"/>
              </a:solidFill>
            </a:endParaRPr>
          </a:p>
        </p:txBody>
      </p:sp>
      <p:sp>
        <p:nvSpPr>
          <p:cNvPr id="29" name="Rounded Rectangle 28"/>
          <p:cNvSpPr/>
          <p:nvPr/>
        </p:nvSpPr>
        <p:spPr>
          <a:xfrm rot="5400000">
            <a:off x="7660557" y="2056929"/>
            <a:ext cx="1465283" cy="491317"/>
          </a:xfrm>
          <a:prstGeom prst="round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endParaRPr lang="en-GB" sz="1600" dirty="0">
              <a:solidFill>
                <a:srgbClr val="0E4194"/>
              </a:solidFill>
            </a:endParaRPr>
          </a:p>
        </p:txBody>
      </p:sp>
      <p:pic>
        <p:nvPicPr>
          <p:cNvPr id="31" name="Picture 37" descr="C:\Users\ravetju\AppData\Local\Temp\flash-2.png"/>
          <p:cNvPicPr/>
          <p:nvPr/>
        </p:nvPicPr>
        <p:blipFill>
          <a:blip r:embed="rId3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9554" y="1605502"/>
            <a:ext cx="414927" cy="414927"/>
          </a:xfrm>
          <a:prstGeom prst="rect">
            <a:avLst/>
          </a:prstGeom>
          <a:noFill/>
          <a:ln>
            <a:noFill/>
          </a:ln>
        </p:spPr>
      </p:pic>
      <p:pic>
        <p:nvPicPr>
          <p:cNvPr id="33" name="Picture 31" descr="target-1"/>
          <p:cNvPicPr>
            <a:picLocks noChangeAspect="1" noChangeArrowheads="1"/>
          </p:cNvPicPr>
          <p:nvPr/>
        </p:nvPicPr>
        <p:blipFill>
          <a:blip r:embed="rId5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-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9576" y="2276872"/>
            <a:ext cx="466802" cy="4668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" name="Picture 29" descr="hand-shake-1"/>
          <p:cNvPicPr>
            <a:picLocks noChangeAspect="1" noChangeArrowheads="1"/>
          </p:cNvPicPr>
          <p:nvPr/>
        </p:nvPicPr>
        <p:blipFill>
          <a:blip r:embed="rId7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-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0912" y="5013176"/>
            <a:ext cx="524131" cy="5241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9" name="Picture 8" descr="C:\Users\ravetju\AppData\Local\Temp\padlock-unlock-1.png"/>
          <p:cNvPicPr/>
          <p:nvPr/>
        </p:nvPicPr>
        <p:blipFill>
          <a:blip r:embed="rId9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bright="-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797" y="3717032"/>
            <a:ext cx="410360" cy="410360"/>
          </a:xfrm>
          <a:prstGeom prst="rect">
            <a:avLst/>
          </a:prstGeom>
          <a:noFill/>
          <a:ln>
            <a:noFill/>
          </a:ln>
        </p:spPr>
      </p:pic>
      <p:pic>
        <p:nvPicPr>
          <p:cNvPr id="40" name="Picture 52" descr="C:\Users\ravetju\AppData\Local\Temp\tick-inside-circle-1.png"/>
          <p:cNvPicPr/>
          <p:nvPr/>
        </p:nvPicPr>
        <p:blipFill>
          <a:blip r:embed="rId11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rightnessContrast bright="-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6960" y="4437112"/>
            <a:ext cx="452034" cy="452034"/>
          </a:xfrm>
          <a:prstGeom prst="rect">
            <a:avLst/>
          </a:prstGeom>
          <a:noFill/>
          <a:ln>
            <a:noFill/>
          </a:ln>
        </p:spPr>
      </p:pic>
      <p:sp>
        <p:nvSpPr>
          <p:cNvPr id="30" name="Rectangle 29"/>
          <p:cNvSpPr/>
          <p:nvPr/>
        </p:nvSpPr>
        <p:spPr>
          <a:xfrm>
            <a:off x="5392234" y="5059472"/>
            <a:ext cx="3023726" cy="396000"/>
          </a:xfrm>
          <a:prstGeom prst="rect">
            <a:avLst/>
          </a:prstGeom>
          <a:solidFill>
            <a:schemeClr val="bg1"/>
          </a:solidFill>
          <a:ln w="31750" cmpd="sng">
            <a:solidFill>
              <a:schemeClr val="accent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GB" sz="1600" dirty="0" smtClean="0">
                <a:solidFill>
                  <a:srgbClr val="404A52"/>
                </a:solidFill>
              </a:rPr>
              <a:t>Spreading Excellence</a:t>
            </a:r>
            <a:endParaRPr lang="en-GB" sz="1600" dirty="0">
              <a:solidFill>
                <a:srgbClr val="404A52"/>
              </a:solidFill>
            </a:endParaRPr>
          </a:p>
        </p:txBody>
      </p:sp>
      <p:sp>
        <p:nvSpPr>
          <p:cNvPr id="34" name="Right Arrow 33"/>
          <p:cNvSpPr/>
          <p:nvPr/>
        </p:nvSpPr>
        <p:spPr>
          <a:xfrm>
            <a:off x="4496108" y="5175207"/>
            <a:ext cx="432047" cy="224718"/>
          </a:xfrm>
          <a:prstGeom prst="rightArrow">
            <a:avLst/>
          </a:prstGeom>
          <a:solidFill>
            <a:schemeClr val="accent1"/>
          </a:solidFill>
          <a:ln w="31750">
            <a:solidFill>
              <a:schemeClr val="accent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endParaRPr lang="en-GB" sz="1800" b="0" dirty="0">
              <a:solidFill>
                <a:srgbClr val="FFFFFF"/>
              </a:solidFill>
            </a:endParaRPr>
          </a:p>
        </p:txBody>
      </p:sp>
      <p:pic>
        <p:nvPicPr>
          <p:cNvPr id="36" name="Picture 2">
            <a:extLst>
              <a:ext uri="{FF2B5EF4-FFF2-40B4-BE49-F238E27FC236}">
                <a16:creationId xmlns:a16="http://schemas.microsoft.com/office/drawing/2014/main" id="{9ABE05EF-9593-4AD3-9935-28956077329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colorTemperature colorTemp="4700"/>
                    </a14:imgEffect>
                    <a14:imgEffect>
                      <a14:saturation sat="71000"/>
                    </a14:imgEffect>
                    <a14:imgEffect>
                      <a14:brightnessContrast bright="-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106" y="2996953"/>
            <a:ext cx="557742" cy="528562"/>
          </a:xfrm>
          <a:prstGeom prst="rect">
            <a:avLst/>
          </a:prstGeom>
          <a:noFill/>
          <a:ln>
            <a:noFill/>
          </a:ln>
          <a:effectLst/>
          <a:extLst/>
        </p:spPr>
      </p:pic>
      <p:sp>
        <p:nvSpPr>
          <p:cNvPr id="37" name="Rounded Rectangle 36"/>
          <p:cNvSpPr/>
          <p:nvPr/>
        </p:nvSpPr>
        <p:spPr>
          <a:xfrm>
            <a:off x="1115524" y="4940333"/>
            <a:ext cx="3303889" cy="630057"/>
          </a:xfrm>
          <a:prstGeom prst="round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r>
              <a:rPr lang="en-GB" sz="1500" dirty="0" smtClean="0">
                <a:solidFill>
                  <a:schemeClr val="accent2">
                    <a:lumMod val="50000"/>
                  </a:schemeClr>
                </a:solidFill>
              </a:rPr>
              <a:t>Encourage participation </a:t>
            </a:r>
            <a:endParaRPr lang="en-GB" sz="1500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74106" y="5731655"/>
            <a:ext cx="690620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smtClean="0">
                <a:solidFill>
                  <a:srgbClr val="0E4194"/>
                </a:solidFill>
                <a:latin typeface="+mn-lt"/>
              </a:rPr>
              <a:t>Rules for participation: continuity and simplification</a:t>
            </a:r>
          </a:p>
        </p:txBody>
      </p:sp>
    </p:spTree>
    <p:extLst>
      <p:ext uri="{BB962C8B-B14F-4D97-AF65-F5344CB8AC3E}">
        <p14:creationId xmlns:p14="http://schemas.microsoft.com/office/powerpoint/2010/main" val="38341354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1378486" y="556679"/>
            <a:ext cx="8147248" cy="720081"/>
          </a:xfrm>
          <a:prstGeom prst="rect">
            <a:avLst/>
          </a:prstGeom>
        </p:spPr>
        <p:txBody>
          <a:bodyPr/>
          <a:lstStyle/>
          <a:p>
            <a:pPr marL="0" indent="0">
              <a:buClr>
                <a:schemeClr val="accent3"/>
              </a:buClr>
            </a:pPr>
            <a:r>
              <a:rPr lang="en-GB" dirty="0">
                <a:solidFill>
                  <a:schemeClr val="accent6"/>
                </a:solidFill>
              </a:rPr>
              <a:t>European Innovation Council </a:t>
            </a:r>
          </a:p>
        </p:txBody>
      </p:sp>
      <p:sp>
        <p:nvSpPr>
          <p:cNvPr id="32" name="Rectangle 31"/>
          <p:cNvSpPr/>
          <p:nvPr/>
        </p:nvSpPr>
        <p:spPr>
          <a:xfrm>
            <a:off x="611187" y="1345526"/>
            <a:ext cx="8190118" cy="2566512"/>
          </a:xfrm>
          <a:prstGeom prst="rect">
            <a:avLst/>
          </a:prstGeom>
          <a:solidFill>
            <a:schemeClr val="bg1"/>
          </a:solidFill>
          <a:ln w="31750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360000" tIns="144000" rIns="180000" rtlCol="0" anchor="t"/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800" b="0" dirty="0">
                <a:solidFill>
                  <a:srgbClr val="878685">
                    <a:lumMod val="50000"/>
                  </a:srgbClr>
                </a:solidFill>
              </a:rPr>
              <a:t>Support to </a:t>
            </a:r>
            <a:r>
              <a:rPr lang="en-US" sz="1800" b="0" dirty="0" smtClean="0">
                <a:solidFill>
                  <a:srgbClr val="878685">
                    <a:lumMod val="50000"/>
                  </a:srgbClr>
                </a:solidFill>
              </a:rPr>
              <a:t>innovations </a:t>
            </a:r>
            <a:r>
              <a:rPr lang="en-US" sz="1800" b="0" dirty="0">
                <a:solidFill>
                  <a:srgbClr val="878685">
                    <a:lumMod val="50000"/>
                  </a:srgbClr>
                </a:solidFill>
              </a:rPr>
              <a:t>with </a:t>
            </a:r>
            <a:r>
              <a:rPr lang="en-US" sz="1800" b="0" dirty="0" smtClean="0">
                <a:solidFill>
                  <a:srgbClr val="878685">
                    <a:lumMod val="50000"/>
                  </a:srgbClr>
                </a:solidFill>
              </a:rPr>
              <a:t>breakthrough and disruptive nature and scale up potential </a:t>
            </a:r>
            <a:r>
              <a:rPr lang="en-US" sz="1800" b="0" dirty="0">
                <a:solidFill>
                  <a:srgbClr val="878685">
                    <a:lumMod val="50000"/>
                  </a:srgbClr>
                </a:solidFill>
              </a:rPr>
              <a:t>that </a:t>
            </a:r>
            <a:r>
              <a:rPr lang="en-US" sz="1800" b="0" dirty="0" smtClean="0">
                <a:solidFill>
                  <a:srgbClr val="878685">
                    <a:lumMod val="50000"/>
                  </a:srgbClr>
                </a:solidFill>
              </a:rPr>
              <a:t>are too risky for private investors (</a:t>
            </a:r>
            <a:r>
              <a:rPr lang="en-US" sz="1800" i="1" dirty="0" smtClean="0">
                <a:solidFill>
                  <a:srgbClr val="878685">
                    <a:lumMod val="50000"/>
                  </a:srgbClr>
                </a:solidFill>
              </a:rPr>
              <a:t>70% of the budget earmarked for SMEs)</a:t>
            </a:r>
          </a:p>
          <a:p>
            <a:pPr defTabSz="4572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b="0" dirty="0" smtClean="0">
              <a:solidFill>
                <a:srgbClr val="878685">
                  <a:lumMod val="50000"/>
                </a:srgbClr>
              </a:solidFill>
            </a:endParaRPr>
          </a:p>
          <a:p>
            <a:pPr defTabSz="4572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b="0" dirty="0" smtClean="0">
              <a:solidFill>
                <a:srgbClr val="878685">
                  <a:lumMod val="50000"/>
                </a:srgbClr>
              </a:solidFill>
            </a:endParaRPr>
          </a:p>
          <a:p>
            <a:pPr defTabSz="457200"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1800" b="0" dirty="0">
              <a:solidFill>
                <a:srgbClr val="878685">
                  <a:lumMod val="50000"/>
                </a:srgbClr>
              </a:solidFill>
            </a:endParaRPr>
          </a:p>
          <a:p>
            <a:pPr defTabSz="457200" fontAlgn="auto">
              <a:spcBef>
                <a:spcPts val="0"/>
              </a:spcBef>
              <a:spcAft>
                <a:spcPts val="0"/>
              </a:spcAft>
              <a:defRPr/>
            </a:pPr>
            <a:endParaRPr lang="fr-BE" sz="2000" b="0" dirty="0">
              <a:solidFill>
                <a:srgbClr val="878685">
                  <a:lumMod val="50000"/>
                </a:srgbClr>
              </a:solidFill>
            </a:endParaRPr>
          </a:p>
          <a:p>
            <a:pPr defTabSz="457200" fontAlgn="auto">
              <a:spcBef>
                <a:spcPts val="0"/>
              </a:spcBef>
              <a:spcAft>
                <a:spcPts val="0"/>
              </a:spcAft>
              <a:defRPr/>
            </a:pPr>
            <a:endParaRPr lang="fr-BE" sz="2000" b="0" dirty="0">
              <a:solidFill>
                <a:srgbClr val="878685">
                  <a:lumMod val="50000"/>
                </a:srgbClr>
              </a:solidFill>
            </a:endParaRPr>
          </a:p>
          <a:p>
            <a:pPr defTabSz="457200" fontAlgn="auto">
              <a:spcBef>
                <a:spcPts val="0"/>
              </a:spcBef>
              <a:spcAft>
                <a:spcPts val="0"/>
              </a:spcAft>
              <a:defRPr/>
            </a:pPr>
            <a:endParaRPr lang="fr-BE" sz="2000" b="0" dirty="0">
              <a:solidFill>
                <a:srgbClr val="878685">
                  <a:lumMod val="50000"/>
                </a:srgbClr>
              </a:solidFill>
            </a:endParaRPr>
          </a:p>
          <a:p>
            <a:pPr defTabSz="457200" fontAlgn="auto">
              <a:spcBef>
                <a:spcPts val="0"/>
              </a:spcBef>
              <a:spcAft>
                <a:spcPts val="0"/>
              </a:spcAft>
              <a:defRPr/>
            </a:pPr>
            <a:endParaRPr lang="fr-BE" sz="2000" b="0" dirty="0">
              <a:solidFill>
                <a:srgbClr val="878685">
                  <a:lumMod val="50000"/>
                </a:srgbClr>
              </a:solidFill>
            </a:endParaRPr>
          </a:p>
          <a:p>
            <a:pPr defTabSz="457200" fontAlgn="auto">
              <a:spcBef>
                <a:spcPts val="0"/>
              </a:spcBef>
              <a:spcAft>
                <a:spcPts val="0"/>
              </a:spcAft>
              <a:defRPr/>
            </a:pPr>
            <a:endParaRPr lang="fr-BE" sz="2000" b="0" dirty="0">
              <a:solidFill>
                <a:srgbClr val="878685">
                  <a:lumMod val="50000"/>
                </a:srgbClr>
              </a:solidFill>
            </a:endParaRPr>
          </a:p>
          <a:p>
            <a:pPr defTabSz="457200" fontAlgn="auto">
              <a:spcBef>
                <a:spcPts val="0"/>
              </a:spcBef>
              <a:spcAft>
                <a:spcPts val="0"/>
              </a:spcAft>
              <a:defRPr/>
            </a:pPr>
            <a:endParaRPr lang="fr-BE" sz="2000" b="0" dirty="0">
              <a:solidFill>
                <a:srgbClr val="878685">
                  <a:lumMod val="50000"/>
                </a:srgbClr>
              </a:solidFill>
            </a:endParaRPr>
          </a:p>
          <a:p>
            <a:pPr defTabSz="457200"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2000" b="0" dirty="0">
              <a:solidFill>
                <a:srgbClr val="878685">
                  <a:lumMod val="50000"/>
                </a:srgbClr>
              </a:solidFill>
            </a:endParaRPr>
          </a:p>
        </p:txBody>
      </p:sp>
      <p:sp>
        <p:nvSpPr>
          <p:cNvPr id="36" name="Rectangle 35"/>
          <p:cNvSpPr/>
          <p:nvPr/>
        </p:nvSpPr>
        <p:spPr>
          <a:xfrm>
            <a:off x="625554" y="4464943"/>
            <a:ext cx="3743378" cy="1265834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GB" sz="1800" dirty="0">
                <a:solidFill>
                  <a:srgbClr val="F8A907"/>
                </a:solidFill>
              </a:rPr>
              <a:t>Pathfinder:</a:t>
            </a:r>
            <a:r>
              <a:rPr lang="en-GB" sz="1800" dirty="0">
                <a:solidFill>
                  <a:srgbClr val="FFFFFF"/>
                </a:solidFill>
              </a:rPr>
              <a:t> grants</a:t>
            </a:r>
          </a:p>
          <a:p>
            <a:pPr algn="ctr">
              <a:defRPr/>
            </a:pPr>
            <a:r>
              <a:rPr lang="en-GB" sz="1800" b="0" dirty="0">
                <a:solidFill>
                  <a:srgbClr val="FFFFFF"/>
                </a:solidFill>
              </a:rPr>
              <a:t>(from early technology </a:t>
            </a:r>
            <a:r>
              <a:rPr lang="en-GB" sz="1800" b="0" dirty="0" smtClean="0">
                <a:solidFill>
                  <a:srgbClr val="FFFFFF"/>
                </a:solidFill>
              </a:rPr>
              <a:t/>
            </a:r>
            <a:br>
              <a:rPr lang="en-GB" sz="1800" b="0" dirty="0" smtClean="0">
                <a:solidFill>
                  <a:srgbClr val="FFFFFF"/>
                </a:solidFill>
              </a:rPr>
            </a:br>
            <a:r>
              <a:rPr lang="en-GB" sz="1800" b="0" dirty="0" smtClean="0">
                <a:solidFill>
                  <a:srgbClr val="FFFFFF"/>
                </a:solidFill>
              </a:rPr>
              <a:t>to pre- commercial)</a:t>
            </a:r>
            <a:endParaRPr lang="en-GB" sz="1800" b="0" dirty="0">
              <a:solidFill>
                <a:srgbClr val="FFFFFF"/>
              </a:solidFill>
            </a:endParaRPr>
          </a:p>
        </p:txBody>
      </p:sp>
      <p:sp>
        <p:nvSpPr>
          <p:cNvPr id="37" name="Rectangle 36"/>
          <p:cNvSpPr/>
          <p:nvPr/>
        </p:nvSpPr>
        <p:spPr>
          <a:xfrm>
            <a:off x="4874648" y="4467422"/>
            <a:ext cx="3926657" cy="1265834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GB" sz="1800" dirty="0">
                <a:solidFill>
                  <a:srgbClr val="F8A907"/>
                </a:solidFill>
              </a:rPr>
              <a:t>Accelerator:</a:t>
            </a:r>
            <a:r>
              <a:rPr lang="en-GB" sz="1800" dirty="0">
                <a:solidFill>
                  <a:srgbClr val="FFFFFF"/>
                </a:solidFill>
              </a:rPr>
              <a:t> </a:t>
            </a:r>
            <a:r>
              <a:rPr lang="en-GB" sz="1800" dirty="0" smtClean="0">
                <a:solidFill>
                  <a:srgbClr val="FFFFFF"/>
                </a:solidFill>
              </a:rPr>
              <a:t/>
            </a:r>
            <a:br>
              <a:rPr lang="en-GB" sz="1800" dirty="0" smtClean="0">
                <a:solidFill>
                  <a:srgbClr val="FFFFFF"/>
                </a:solidFill>
              </a:rPr>
            </a:br>
            <a:r>
              <a:rPr lang="en-GB" sz="1800" dirty="0" smtClean="0">
                <a:solidFill>
                  <a:srgbClr val="FFFFFF"/>
                </a:solidFill>
              </a:rPr>
              <a:t>grants only &amp; </a:t>
            </a:r>
            <a:r>
              <a:rPr lang="en-GB" sz="1800" dirty="0">
                <a:solidFill>
                  <a:srgbClr val="FFFFFF"/>
                </a:solidFill>
              </a:rPr>
              <a:t>blended finance</a:t>
            </a:r>
          </a:p>
          <a:p>
            <a:pPr algn="ctr">
              <a:defRPr/>
            </a:pPr>
            <a:r>
              <a:rPr lang="en-GB" sz="1800" b="0" dirty="0">
                <a:solidFill>
                  <a:srgbClr val="FFFFFF"/>
                </a:solidFill>
              </a:rPr>
              <a:t>(from </a:t>
            </a:r>
            <a:r>
              <a:rPr lang="en-GB" sz="1800" b="0" dirty="0" smtClean="0">
                <a:solidFill>
                  <a:srgbClr val="FFFFFF"/>
                </a:solidFill>
              </a:rPr>
              <a:t>pre-commercial </a:t>
            </a:r>
            <a:br>
              <a:rPr lang="en-GB" sz="1800" b="0" dirty="0" smtClean="0">
                <a:solidFill>
                  <a:srgbClr val="FFFFFF"/>
                </a:solidFill>
              </a:rPr>
            </a:br>
            <a:r>
              <a:rPr lang="en-GB" sz="1800" b="0" dirty="0" smtClean="0">
                <a:solidFill>
                  <a:srgbClr val="FFFFFF"/>
                </a:solidFill>
              </a:rPr>
              <a:t>to </a:t>
            </a:r>
            <a:r>
              <a:rPr lang="en-GB" sz="1800" b="0" dirty="0">
                <a:solidFill>
                  <a:srgbClr val="FFFFFF"/>
                </a:solidFill>
              </a:rPr>
              <a:t>market &amp; scale-up)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9516" y="332656"/>
            <a:ext cx="665216" cy="6652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22" name="Group 10">
            <a:extLst>
              <a:ext uri="{FF2B5EF4-FFF2-40B4-BE49-F238E27FC236}">
                <a16:creationId xmlns:a16="http://schemas.microsoft.com/office/drawing/2014/main" id="{3FD1320A-9D41-46DE-9B1D-DF7276B5E22A}"/>
              </a:ext>
            </a:extLst>
          </p:cNvPr>
          <p:cNvGrpSpPr/>
          <p:nvPr/>
        </p:nvGrpSpPr>
        <p:grpSpPr>
          <a:xfrm>
            <a:off x="683380" y="2557313"/>
            <a:ext cx="8262346" cy="1259434"/>
            <a:chOff x="885451" y="1172542"/>
            <a:chExt cx="7920632" cy="1176338"/>
          </a:xfrm>
        </p:grpSpPr>
        <p:sp>
          <p:nvSpPr>
            <p:cNvPr id="23" name="Pentagon 11">
              <a:extLst>
                <a:ext uri="{FF2B5EF4-FFF2-40B4-BE49-F238E27FC236}">
                  <a16:creationId xmlns:a16="http://schemas.microsoft.com/office/drawing/2014/main" id="{23128E1A-CB89-47F8-938A-56BB556A2F49}"/>
                </a:ext>
              </a:extLst>
            </p:cNvPr>
            <p:cNvSpPr/>
            <p:nvPr/>
          </p:nvSpPr>
          <p:spPr bwMode="auto">
            <a:xfrm>
              <a:off x="885451" y="1340768"/>
              <a:ext cx="2830405" cy="1008112"/>
            </a:xfrm>
            <a:prstGeom prst="homePlate">
              <a:avLst/>
            </a:prstGeom>
            <a:solidFill>
              <a:srgbClr val="F8A907"/>
            </a:solidFill>
            <a:ln>
              <a:noFill/>
            </a:ln>
            <a:effectLst/>
            <a:extLst/>
          </p:spPr>
          <p:txBody>
            <a:bodyPr vert="horz" wrap="square" lIns="180000" tIns="45720" rIns="91440" bIns="45720" numCol="1" rtlCol="0" anchor="ctr" anchorCtr="0" compatLnSpc="1">
              <a:prstTxWarp prst="textNoShape">
                <a:avLst/>
              </a:prstTxWarp>
            </a:bodyPr>
            <a:lstStyle>
              <a:defPPr>
                <a:defRPr lang="en-GB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1200" kern="1200">
                  <a:solidFill>
                    <a:srgbClr val="0F5494"/>
                  </a:solidFill>
                  <a:latin typeface="Verdana" pitchFamily="34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1200" kern="1200">
                  <a:solidFill>
                    <a:srgbClr val="0F5494"/>
                  </a:solidFill>
                  <a:latin typeface="Verdana" pitchFamily="34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1200" kern="1200">
                  <a:solidFill>
                    <a:srgbClr val="0F5494"/>
                  </a:solidFill>
                  <a:latin typeface="Verdana" pitchFamily="34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1200" kern="1200">
                  <a:solidFill>
                    <a:srgbClr val="0F5494"/>
                  </a:solidFill>
                  <a:latin typeface="Verdana" pitchFamily="34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1200" kern="1200">
                  <a:solidFill>
                    <a:srgbClr val="0F5494"/>
                  </a:solidFill>
                  <a:latin typeface="Verdana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200" kern="1200">
                  <a:solidFill>
                    <a:srgbClr val="0F5494"/>
                  </a:solidFill>
                  <a:latin typeface="Verdana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200" kern="1200">
                  <a:solidFill>
                    <a:srgbClr val="0F5494"/>
                  </a:solidFill>
                  <a:latin typeface="Verdana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200" kern="1200">
                  <a:solidFill>
                    <a:srgbClr val="0F5494"/>
                  </a:solidFill>
                  <a:latin typeface="Verdana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200" kern="1200">
                  <a:solidFill>
                    <a:srgbClr val="0F5494"/>
                  </a:solidFill>
                  <a:latin typeface="Verdana" pitchFamily="34" charset="0"/>
                  <a:ea typeface="+mn-ea"/>
                  <a:cs typeface="+mn-cs"/>
                </a:defRPr>
              </a:lvl9pPr>
            </a:lstStyle>
            <a:p>
              <a:pPr marL="3175"/>
              <a:r>
                <a:rPr lang="en-GB" sz="2000" dirty="0">
                  <a:solidFill>
                    <a:schemeClr val="bg1"/>
                  </a:solidFill>
                  <a:latin typeface="Arial"/>
                  <a:ea typeface="Verdana" panose="020B0604030504040204" pitchFamily="34" charset="0"/>
                  <a:cs typeface="Verdana" panose="020B0604030504040204" pitchFamily="34" charset="0"/>
                </a:rPr>
                <a:t>European Innovation </a:t>
              </a:r>
              <a:r>
                <a:rPr lang="en-GB" sz="2000" dirty="0" smtClean="0">
                  <a:solidFill>
                    <a:schemeClr val="bg1"/>
                  </a:solidFill>
                  <a:latin typeface="Arial"/>
                  <a:ea typeface="Verdana" panose="020B0604030504040204" pitchFamily="34" charset="0"/>
                  <a:cs typeface="Verdana" panose="020B0604030504040204" pitchFamily="34" charset="0"/>
                </a:rPr>
                <a:t>Council – a one-stop-shop</a:t>
              </a:r>
              <a:endParaRPr lang="en-GB" sz="2000" dirty="0">
                <a:solidFill>
                  <a:schemeClr val="bg1"/>
                </a:solidFill>
                <a:latin typeface="Arial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sp>
          <p:nvSpPr>
            <p:cNvPr id="24" name="Title 1">
              <a:extLst>
                <a:ext uri="{FF2B5EF4-FFF2-40B4-BE49-F238E27FC236}">
                  <a16:creationId xmlns:a16="http://schemas.microsoft.com/office/drawing/2014/main" id="{4A47B496-AF00-497D-B878-14268D7E7371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3715856" y="1172542"/>
              <a:ext cx="5090227" cy="6539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>
              <a:lvl1pPr marL="358775" algn="l" rtl="0" eaLnBrk="1" fontAlgn="base" hangingPunct="1">
                <a:spcBef>
                  <a:spcPct val="0"/>
                </a:spcBef>
                <a:spcAft>
                  <a:spcPct val="0"/>
                </a:spcAft>
                <a:defRPr sz="3000" b="1">
                  <a:solidFill>
                    <a:srgbClr val="0F5494"/>
                  </a:solidFill>
                  <a:latin typeface="+mj-lt"/>
                  <a:ea typeface="+mj-ea"/>
                  <a:cs typeface="+mj-cs"/>
                </a:defRPr>
              </a:lvl1pPr>
              <a:lvl2pPr marL="358775" algn="l" rtl="0" eaLnBrk="1" fontAlgn="base" hangingPunct="1">
                <a:spcBef>
                  <a:spcPct val="0"/>
                </a:spcBef>
                <a:spcAft>
                  <a:spcPct val="0"/>
                </a:spcAft>
                <a:defRPr sz="3000" b="1">
                  <a:solidFill>
                    <a:srgbClr val="0F5494"/>
                  </a:solidFill>
                  <a:latin typeface="Verdana" pitchFamily="34" charset="0"/>
                </a:defRPr>
              </a:lvl2pPr>
              <a:lvl3pPr marL="358775" algn="l" rtl="0" eaLnBrk="1" fontAlgn="base" hangingPunct="1">
                <a:spcBef>
                  <a:spcPct val="0"/>
                </a:spcBef>
                <a:spcAft>
                  <a:spcPct val="0"/>
                </a:spcAft>
                <a:defRPr sz="3000" b="1">
                  <a:solidFill>
                    <a:srgbClr val="0F5494"/>
                  </a:solidFill>
                  <a:latin typeface="Verdana" pitchFamily="34" charset="0"/>
                </a:defRPr>
              </a:lvl3pPr>
              <a:lvl4pPr marL="358775" algn="l" rtl="0" eaLnBrk="1" fontAlgn="base" hangingPunct="1">
                <a:spcBef>
                  <a:spcPct val="0"/>
                </a:spcBef>
                <a:spcAft>
                  <a:spcPct val="0"/>
                </a:spcAft>
                <a:defRPr sz="3000" b="1">
                  <a:solidFill>
                    <a:srgbClr val="0F5494"/>
                  </a:solidFill>
                  <a:latin typeface="Verdana" pitchFamily="34" charset="0"/>
                </a:defRPr>
              </a:lvl4pPr>
              <a:lvl5pPr marL="358775" algn="l" rtl="0" eaLnBrk="1" fontAlgn="base" hangingPunct="1">
                <a:spcBef>
                  <a:spcPct val="0"/>
                </a:spcBef>
                <a:spcAft>
                  <a:spcPct val="0"/>
                </a:spcAft>
                <a:defRPr sz="3000" b="1">
                  <a:solidFill>
                    <a:srgbClr val="0F5494"/>
                  </a:solidFill>
                  <a:latin typeface="Verdana" pitchFamily="34" charset="0"/>
                </a:defRPr>
              </a:lvl5pPr>
              <a:lvl6pPr marL="815975" algn="l" rtl="0" eaLnBrk="1" fontAlgn="base" hangingPunct="1">
                <a:spcBef>
                  <a:spcPct val="0"/>
                </a:spcBef>
                <a:spcAft>
                  <a:spcPct val="0"/>
                </a:spcAft>
                <a:defRPr sz="3000" b="1">
                  <a:solidFill>
                    <a:srgbClr val="0F5494"/>
                  </a:solidFill>
                  <a:latin typeface="Verdana" pitchFamily="34" charset="0"/>
                </a:defRPr>
              </a:lvl6pPr>
              <a:lvl7pPr marL="1273175" algn="l" rtl="0" eaLnBrk="1" fontAlgn="base" hangingPunct="1">
                <a:spcBef>
                  <a:spcPct val="0"/>
                </a:spcBef>
                <a:spcAft>
                  <a:spcPct val="0"/>
                </a:spcAft>
                <a:defRPr sz="3000" b="1">
                  <a:solidFill>
                    <a:srgbClr val="0F5494"/>
                  </a:solidFill>
                  <a:latin typeface="Verdana" pitchFamily="34" charset="0"/>
                </a:defRPr>
              </a:lvl7pPr>
              <a:lvl8pPr marL="1730375" algn="l" rtl="0" eaLnBrk="1" fontAlgn="base" hangingPunct="1">
                <a:spcBef>
                  <a:spcPct val="0"/>
                </a:spcBef>
                <a:spcAft>
                  <a:spcPct val="0"/>
                </a:spcAft>
                <a:defRPr sz="3000" b="1">
                  <a:solidFill>
                    <a:srgbClr val="0F5494"/>
                  </a:solidFill>
                  <a:latin typeface="Verdana" pitchFamily="34" charset="0"/>
                </a:defRPr>
              </a:lvl8pPr>
              <a:lvl9pPr marL="2187575" algn="l" rtl="0" eaLnBrk="1" fontAlgn="base" hangingPunct="1">
                <a:spcBef>
                  <a:spcPct val="0"/>
                </a:spcBef>
                <a:spcAft>
                  <a:spcPct val="0"/>
                </a:spcAft>
                <a:defRPr sz="3000" b="1">
                  <a:solidFill>
                    <a:srgbClr val="0F5494"/>
                  </a:solidFill>
                  <a:latin typeface="Verdana" pitchFamily="34" charset="0"/>
                </a:defRPr>
              </a:lvl9pPr>
            </a:lstStyle>
            <a:p>
              <a:pPr marL="0" defTabSz="457200">
                <a:spcAft>
                  <a:spcPts val="0"/>
                </a:spcAft>
              </a:pPr>
              <a:r>
                <a:rPr lang="en-US" sz="1700" spc="-30" dirty="0" smtClean="0">
                  <a:solidFill>
                    <a:srgbClr val="878685">
                      <a:lumMod val="50000"/>
                    </a:srgbClr>
                  </a:solidFill>
                  <a:ea typeface="Verdana" panose="020B0604030504040204" pitchFamily="34" charset="0"/>
                  <a:cs typeface="Verdana" panose="020B0604030504040204" pitchFamily="34" charset="0"/>
                </a:rPr>
                <a:t>Helping innovators create </a:t>
              </a:r>
              <a:r>
                <a:rPr lang="en-US" sz="1700" spc="-30" dirty="0">
                  <a:solidFill>
                    <a:srgbClr val="878685">
                      <a:lumMod val="50000"/>
                    </a:srgbClr>
                  </a:solidFill>
                  <a:ea typeface="Verdana" panose="020B0604030504040204" pitchFamily="34" charset="0"/>
                  <a:cs typeface="Verdana" panose="020B0604030504040204" pitchFamily="34" charset="0"/>
                </a:rPr>
                <a:t>markets of the </a:t>
              </a:r>
              <a:r>
                <a:rPr lang="en-US" sz="1700" spc="-30" dirty="0" smtClean="0">
                  <a:solidFill>
                    <a:srgbClr val="878685">
                      <a:lumMod val="50000"/>
                    </a:srgbClr>
                  </a:solidFill>
                  <a:ea typeface="Verdana" panose="020B0604030504040204" pitchFamily="34" charset="0"/>
                  <a:cs typeface="Verdana" panose="020B0604030504040204" pitchFamily="34" charset="0"/>
                </a:rPr>
                <a:t>future</a:t>
              </a:r>
              <a:r>
                <a:rPr lang="en-US" sz="1700" spc="-30" dirty="0">
                  <a:solidFill>
                    <a:srgbClr val="878685">
                      <a:lumMod val="50000"/>
                    </a:srgbClr>
                  </a:solidFill>
                  <a:ea typeface="Verdana" panose="020B0604030504040204" pitchFamily="34" charset="0"/>
                  <a:cs typeface="Verdana" panose="020B0604030504040204" pitchFamily="34" charset="0"/>
                </a:rPr>
                <a:t>, </a:t>
              </a:r>
              <a:r>
                <a:rPr lang="en-US" sz="1700" spc="-30" dirty="0" smtClean="0">
                  <a:solidFill>
                    <a:srgbClr val="878685">
                      <a:lumMod val="50000"/>
                    </a:srgbClr>
                  </a:solidFill>
                  <a:ea typeface="Verdana" panose="020B0604030504040204" pitchFamily="34" charset="0"/>
                  <a:cs typeface="Verdana" panose="020B0604030504040204" pitchFamily="34" charset="0"/>
                </a:rPr>
                <a:t>leverage private </a:t>
              </a:r>
              <a:r>
                <a:rPr lang="en-US" sz="1700" spc="-30" dirty="0">
                  <a:solidFill>
                    <a:srgbClr val="878685">
                      <a:lumMod val="50000"/>
                    </a:srgbClr>
                  </a:solidFill>
                  <a:ea typeface="Verdana" panose="020B0604030504040204" pitchFamily="34" charset="0"/>
                  <a:cs typeface="Verdana" panose="020B0604030504040204" pitchFamily="34" charset="0"/>
                </a:rPr>
                <a:t>finance, </a:t>
              </a:r>
              <a:r>
                <a:rPr lang="en-US" sz="1700" spc="-30" dirty="0" smtClean="0">
                  <a:solidFill>
                    <a:srgbClr val="878685">
                      <a:lumMod val="50000"/>
                    </a:srgbClr>
                  </a:solidFill>
                  <a:ea typeface="Verdana" panose="020B0604030504040204" pitchFamily="34" charset="0"/>
                  <a:cs typeface="Verdana" panose="020B0604030504040204" pitchFamily="34" charset="0"/>
                </a:rPr>
                <a:t>scale </a:t>
              </a:r>
              <a:r>
                <a:rPr lang="en-US" sz="1700" spc="-30" dirty="0">
                  <a:solidFill>
                    <a:srgbClr val="878685">
                      <a:lumMod val="50000"/>
                    </a:srgbClr>
                  </a:solidFill>
                  <a:ea typeface="Verdana" panose="020B0604030504040204" pitchFamily="34" charset="0"/>
                  <a:cs typeface="Verdana" panose="020B0604030504040204" pitchFamily="34" charset="0"/>
                </a:rPr>
                <a:t>up their companies</a:t>
              </a:r>
              <a:r>
                <a:rPr lang="en-US" sz="1600" b="0" spc="-30" dirty="0">
                  <a:solidFill>
                    <a:srgbClr val="878685">
                      <a:lumMod val="50000"/>
                    </a:srgbClr>
                  </a:solidFill>
                  <a:ea typeface="Verdana" panose="020B0604030504040204" pitchFamily="34" charset="0"/>
                  <a:cs typeface="Verdana" panose="020B0604030504040204" pitchFamily="34" charset="0"/>
                </a:rPr>
                <a:t>, </a:t>
              </a:r>
            </a:p>
          </p:txBody>
        </p:sp>
      </p:grpSp>
      <p:sp>
        <p:nvSpPr>
          <p:cNvPr id="5" name="ZoneTexte 4">
            <a:extLst>
              <a:ext uri="{FF2B5EF4-FFF2-40B4-BE49-F238E27FC236}">
                <a16:creationId xmlns:a16="http://schemas.microsoft.com/office/drawing/2014/main" id="{19DCE1A2-988A-49DF-9875-4BF2EDFFBEC0}"/>
              </a:ext>
            </a:extLst>
          </p:cNvPr>
          <p:cNvSpPr txBox="1"/>
          <p:nvPr/>
        </p:nvSpPr>
        <p:spPr>
          <a:xfrm>
            <a:off x="528584" y="4005064"/>
            <a:ext cx="83150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1800" b="0" dirty="0">
                <a:solidFill>
                  <a:srgbClr val="878685">
                    <a:lumMod val="50000"/>
                  </a:srgbClr>
                </a:solidFill>
                <a:latin typeface="Arial"/>
              </a:rPr>
              <a:t>Two complementary </a:t>
            </a:r>
            <a:r>
              <a:rPr lang="en-CA" sz="1800" b="0" dirty="0" smtClean="0">
                <a:solidFill>
                  <a:srgbClr val="878685">
                    <a:lumMod val="50000"/>
                  </a:srgbClr>
                </a:solidFill>
                <a:latin typeface="Arial"/>
              </a:rPr>
              <a:t>instruments</a:t>
            </a:r>
            <a:r>
              <a:rPr lang="en-CA" sz="1800" b="0" dirty="0">
                <a:solidFill>
                  <a:srgbClr val="878685">
                    <a:lumMod val="50000"/>
                  </a:srgbClr>
                </a:solidFill>
                <a:latin typeface="Arial"/>
              </a:rPr>
              <a:t> </a:t>
            </a:r>
            <a:r>
              <a:rPr lang="en-CA" sz="1800" b="0" dirty="0" smtClean="0">
                <a:solidFill>
                  <a:srgbClr val="878685">
                    <a:lumMod val="50000"/>
                  </a:srgbClr>
                </a:solidFill>
                <a:latin typeface="Arial"/>
              </a:rPr>
              <a:t>bridging the gap from idea to investable project</a:t>
            </a:r>
            <a:endParaRPr lang="en-CA" sz="1800" b="0" dirty="0">
              <a:solidFill>
                <a:srgbClr val="878685">
                  <a:lumMod val="50000"/>
                </a:srgbClr>
              </a:solidFill>
              <a:latin typeface="Arial"/>
            </a:endParaRP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4A47B496-AF00-497D-B878-14268D7E7371}"/>
              </a:ext>
            </a:extLst>
          </p:cNvPr>
          <p:cNvSpPr txBox="1">
            <a:spLocks/>
          </p:cNvSpPr>
          <p:nvPr/>
        </p:nvSpPr>
        <p:spPr bwMode="auto">
          <a:xfrm>
            <a:off x="3635895" y="3317192"/>
            <a:ext cx="4878490" cy="6280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marL="358775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+mj-lt"/>
                <a:ea typeface="+mj-ea"/>
                <a:cs typeface="+mj-cs"/>
              </a:defRPr>
            </a:lvl1pPr>
            <a:lvl2pPr marL="358775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2pPr>
            <a:lvl3pPr marL="358775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3pPr>
            <a:lvl4pPr marL="358775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4pPr>
            <a:lvl5pPr marL="358775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5pPr>
            <a:lvl6pPr marL="815975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6pPr>
            <a:lvl7pPr marL="1273175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7pPr>
            <a:lvl8pPr marL="1730375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8pPr>
            <a:lvl9pPr marL="2187575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9pPr>
          </a:lstStyle>
          <a:p>
            <a:pPr marL="0" defTabSz="457200">
              <a:spcAft>
                <a:spcPts val="0"/>
              </a:spcAft>
            </a:pPr>
            <a:r>
              <a:rPr lang="en-US" sz="1700" dirty="0" smtClean="0">
                <a:solidFill>
                  <a:srgbClr val="878685">
                    <a:lumMod val="50000"/>
                  </a:srgbClr>
                </a:solidFill>
                <a:ea typeface="Verdana" panose="020B0604030504040204" pitchFamily="34" charset="0"/>
                <a:cs typeface="Verdana" panose="020B0604030504040204" pitchFamily="34" charset="0"/>
              </a:rPr>
              <a:t>Innovation centric, risk taking &amp; agile, pro-active management and follow up</a:t>
            </a:r>
            <a:br>
              <a:rPr lang="en-US" sz="1700" dirty="0" smtClean="0">
                <a:solidFill>
                  <a:srgbClr val="878685">
                    <a:lumMod val="50000"/>
                  </a:srgbClr>
                </a:solidFill>
                <a:ea typeface="Verdana" panose="020B0604030504040204" pitchFamily="34" charset="0"/>
                <a:cs typeface="Verdana" panose="020B0604030504040204" pitchFamily="34" charset="0"/>
              </a:rPr>
            </a:br>
            <a:endParaRPr lang="en-US" sz="1700" dirty="0">
              <a:solidFill>
                <a:srgbClr val="878685">
                  <a:lumMod val="50000"/>
                </a:srgbClr>
              </a:solidFill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21967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1368430" y="557541"/>
            <a:ext cx="8147248" cy="720081"/>
          </a:xfrm>
          <a:prstGeom prst="rect">
            <a:avLst/>
          </a:prstGeom>
        </p:spPr>
        <p:txBody>
          <a:bodyPr/>
          <a:lstStyle/>
          <a:p>
            <a:pPr marL="0" indent="0">
              <a:buClr>
                <a:schemeClr val="accent3"/>
              </a:buClr>
            </a:pPr>
            <a:r>
              <a:rPr lang="en-GB" dirty="0" smtClean="0">
                <a:solidFill>
                  <a:schemeClr val="accent6"/>
                </a:solidFill>
              </a:rPr>
              <a:t>R&amp;I </a:t>
            </a:r>
            <a:r>
              <a:rPr lang="en-GB" dirty="0">
                <a:solidFill>
                  <a:schemeClr val="accent6"/>
                </a:solidFill>
              </a:rPr>
              <a:t>Missions</a:t>
            </a:r>
          </a:p>
        </p:txBody>
      </p:sp>
      <p:sp>
        <p:nvSpPr>
          <p:cNvPr id="17" name="Rectangle 16"/>
          <p:cNvSpPr/>
          <p:nvPr/>
        </p:nvSpPr>
        <p:spPr>
          <a:xfrm>
            <a:off x="611188" y="1441169"/>
            <a:ext cx="8209284" cy="1288660"/>
          </a:xfrm>
          <a:prstGeom prst="rect">
            <a:avLst/>
          </a:prstGeom>
          <a:solidFill>
            <a:schemeClr val="bg1"/>
          </a:solidFill>
          <a:ln w="31750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216000" tIns="108000" rtlCol="0" anchor="t"/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r>
              <a:rPr lang="en-GB" sz="1800" b="0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endParaRPr lang="en-GB" sz="1800" b="0" dirty="0">
              <a:solidFill>
                <a:schemeClr val="accent2">
                  <a:lumMod val="50000"/>
                </a:schemeClr>
              </a:solidFill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832258" y="1529366"/>
            <a:ext cx="7968161" cy="1079325"/>
            <a:chOff x="937214" y="1247895"/>
            <a:chExt cx="7883078" cy="1008112"/>
          </a:xfrm>
        </p:grpSpPr>
        <p:sp>
          <p:nvSpPr>
            <p:cNvPr id="12" name="Pentagon 11"/>
            <p:cNvSpPr/>
            <p:nvPr/>
          </p:nvSpPr>
          <p:spPr bwMode="auto">
            <a:xfrm>
              <a:off x="937214" y="1340768"/>
              <a:ext cx="2608058" cy="822367"/>
            </a:xfrm>
            <a:prstGeom prst="homePlate">
              <a:avLst/>
            </a:prstGeom>
            <a:solidFill>
              <a:schemeClr val="tx2"/>
            </a:solidFill>
            <a:ln>
              <a:noFill/>
            </a:ln>
            <a:effectLst/>
            <a:extLst/>
          </p:spPr>
          <p:txBody>
            <a:bodyPr vert="horz" wrap="square" lIns="180000" tIns="45720" rIns="91440" bIns="45720" numCol="1" rtlCol="0" anchor="ctr" anchorCtr="0" compatLnSpc="1">
              <a:prstTxWarp prst="textNoShape">
                <a:avLst/>
              </a:prstTxWarp>
            </a:bodyPr>
            <a:lstStyle>
              <a:defPPr>
                <a:defRPr lang="en-GB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1200" kern="1200">
                  <a:solidFill>
                    <a:srgbClr val="0F5494"/>
                  </a:solidFill>
                  <a:latin typeface="Verdana" pitchFamily="34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1200" kern="1200">
                  <a:solidFill>
                    <a:srgbClr val="0F5494"/>
                  </a:solidFill>
                  <a:latin typeface="Verdana" pitchFamily="34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1200" kern="1200">
                  <a:solidFill>
                    <a:srgbClr val="0F5494"/>
                  </a:solidFill>
                  <a:latin typeface="Verdana" pitchFamily="34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1200" kern="1200">
                  <a:solidFill>
                    <a:srgbClr val="0F5494"/>
                  </a:solidFill>
                  <a:latin typeface="Verdana" pitchFamily="34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1200" kern="1200">
                  <a:solidFill>
                    <a:srgbClr val="0F5494"/>
                  </a:solidFill>
                  <a:latin typeface="Verdana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200" kern="1200">
                  <a:solidFill>
                    <a:srgbClr val="0F5494"/>
                  </a:solidFill>
                  <a:latin typeface="Verdana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200" kern="1200">
                  <a:solidFill>
                    <a:srgbClr val="0F5494"/>
                  </a:solidFill>
                  <a:latin typeface="Verdana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200" kern="1200">
                  <a:solidFill>
                    <a:srgbClr val="0F5494"/>
                  </a:solidFill>
                  <a:latin typeface="Verdana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200" kern="1200">
                  <a:solidFill>
                    <a:srgbClr val="0F5494"/>
                  </a:solidFill>
                  <a:latin typeface="Verdana" pitchFamily="34" charset="0"/>
                  <a:ea typeface="+mn-ea"/>
                  <a:cs typeface="+mn-cs"/>
                </a:defRPr>
              </a:lvl9pPr>
            </a:lstStyle>
            <a:p>
              <a:pPr marL="3175"/>
              <a:r>
                <a:rPr lang="en-GB" sz="2000" dirty="0">
                  <a:solidFill>
                    <a:schemeClr val="bg1"/>
                  </a:solidFill>
                  <a:latin typeface="+mn-lt"/>
                  <a:ea typeface="Verdana" panose="020B0604030504040204" pitchFamily="34" charset="0"/>
                  <a:cs typeface="Verdana" panose="020B0604030504040204" pitchFamily="34" charset="0"/>
                </a:rPr>
                <a:t>R&amp;I Missions</a:t>
              </a:r>
            </a:p>
          </p:txBody>
        </p:sp>
        <p:sp>
          <p:nvSpPr>
            <p:cNvPr id="13" name="Title 1"/>
            <p:cNvSpPr txBox="1">
              <a:spLocks/>
            </p:cNvSpPr>
            <p:nvPr/>
          </p:nvSpPr>
          <p:spPr bwMode="auto">
            <a:xfrm>
              <a:off x="3545272" y="1247895"/>
              <a:ext cx="5275020" cy="10081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>
              <a:lvl1pPr marL="358775" algn="l" rtl="0" eaLnBrk="1" fontAlgn="base" hangingPunct="1">
                <a:spcBef>
                  <a:spcPct val="0"/>
                </a:spcBef>
                <a:spcAft>
                  <a:spcPct val="0"/>
                </a:spcAft>
                <a:defRPr sz="3000" b="1">
                  <a:solidFill>
                    <a:srgbClr val="0F5494"/>
                  </a:solidFill>
                  <a:latin typeface="+mj-lt"/>
                  <a:ea typeface="+mj-ea"/>
                  <a:cs typeface="+mj-cs"/>
                </a:defRPr>
              </a:lvl1pPr>
              <a:lvl2pPr marL="358775" algn="l" rtl="0" eaLnBrk="1" fontAlgn="base" hangingPunct="1">
                <a:spcBef>
                  <a:spcPct val="0"/>
                </a:spcBef>
                <a:spcAft>
                  <a:spcPct val="0"/>
                </a:spcAft>
                <a:defRPr sz="3000" b="1">
                  <a:solidFill>
                    <a:srgbClr val="0F5494"/>
                  </a:solidFill>
                  <a:latin typeface="Verdana" pitchFamily="34" charset="0"/>
                </a:defRPr>
              </a:lvl2pPr>
              <a:lvl3pPr marL="358775" algn="l" rtl="0" eaLnBrk="1" fontAlgn="base" hangingPunct="1">
                <a:spcBef>
                  <a:spcPct val="0"/>
                </a:spcBef>
                <a:spcAft>
                  <a:spcPct val="0"/>
                </a:spcAft>
                <a:defRPr sz="3000" b="1">
                  <a:solidFill>
                    <a:srgbClr val="0F5494"/>
                  </a:solidFill>
                  <a:latin typeface="Verdana" pitchFamily="34" charset="0"/>
                </a:defRPr>
              </a:lvl3pPr>
              <a:lvl4pPr marL="358775" algn="l" rtl="0" eaLnBrk="1" fontAlgn="base" hangingPunct="1">
                <a:spcBef>
                  <a:spcPct val="0"/>
                </a:spcBef>
                <a:spcAft>
                  <a:spcPct val="0"/>
                </a:spcAft>
                <a:defRPr sz="3000" b="1">
                  <a:solidFill>
                    <a:srgbClr val="0F5494"/>
                  </a:solidFill>
                  <a:latin typeface="Verdana" pitchFamily="34" charset="0"/>
                </a:defRPr>
              </a:lvl4pPr>
              <a:lvl5pPr marL="358775" algn="l" rtl="0" eaLnBrk="1" fontAlgn="base" hangingPunct="1">
                <a:spcBef>
                  <a:spcPct val="0"/>
                </a:spcBef>
                <a:spcAft>
                  <a:spcPct val="0"/>
                </a:spcAft>
                <a:defRPr sz="3000" b="1">
                  <a:solidFill>
                    <a:srgbClr val="0F5494"/>
                  </a:solidFill>
                  <a:latin typeface="Verdana" pitchFamily="34" charset="0"/>
                </a:defRPr>
              </a:lvl5pPr>
              <a:lvl6pPr marL="815975" algn="l" rtl="0" eaLnBrk="1" fontAlgn="base" hangingPunct="1">
                <a:spcBef>
                  <a:spcPct val="0"/>
                </a:spcBef>
                <a:spcAft>
                  <a:spcPct val="0"/>
                </a:spcAft>
                <a:defRPr sz="3000" b="1">
                  <a:solidFill>
                    <a:srgbClr val="0F5494"/>
                  </a:solidFill>
                  <a:latin typeface="Verdana" pitchFamily="34" charset="0"/>
                </a:defRPr>
              </a:lvl6pPr>
              <a:lvl7pPr marL="1273175" algn="l" rtl="0" eaLnBrk="1" fontAlgn="base" hangingPunct="1">
                <a:spcBef>
                  <a:spcPct val="0"/>
                </a:spcBef>
                <a:spcAft>
                  <a:spcPct val="0"/>
                </a:spcAft>
                <a:defRPr sz="3000" b="1">
                  <a:solidFill>
                    <a:srgbClr val="0F5494"/>
                  </a:solidFill>
                  <a:latin typeface="Verdana" pitchFamily="34" charset="0"/>
                </a:defRPr>
              </a:lvl7pPr>
              <a:lvl8pPr marL="1730375" algn="l" rtl="0" eaLnBrk="1" fontAlgn="base" hangingPunct="1">
                <a:spcBef>
                  <a:spcPct val="0"/>
                </a:spcBef>
                <a:spcAft>
                  <a:spcPct val="0"/>
                </a:spcAft>
                <a:defRPr sz="3000" b="1">
                  <a:solidFill>
                    <a:srgbClr val="0F5494"/>
                  </a:solidFill>
                  <a:latin typeface="Verdana" pitchFamily="34" charset="0"/>
                </a:defRPr>
              </a:lvl8pPr>
              <a:lvl9pPr marL="2187575" algn="l" rtl="0" eaLnBrk="1" fontAlgn="base" hangingPunct="1">
                <a:spcBef>
                  <a:spcPct val="0"/>
                </a:spcBef>
                <a:spcAft>
                  <a:spcPct val="0"/>
                </a:spcAft>
                <a:defRPr sz="3000" b="1">
                  <a:solidFill>
                    <a:srgbClr val="0F5494"/>
                  </a:solidFill>
                  <a:latin typeface="Verdana" pitchFamily="34" charset="0"/>
                </a:defRPr>
              </a:lvl9pPr>
            </a:lstStyle>
            <a:p>
              <a:pPr marL="0" defTabSz="457200">
                <a:spcAft>
                  <a:spcPts val="0"/>
                </a:spcAft>
              </a:pPr>
              <a:r>
                <a:rPr lang="en-GB" sz="1700" dirty="0">
                  <a:solidFill>
                    <a:schemeClr val="accent2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Relating EU's research and innovation </a:t>
              </a:r>
              <a:r>
                <a:rPr lang="en-GB" sz="1700" dirty="0" smtClean="0">
                  <a:solidFill>
                    <a:schemeClr val="accent2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better </a:t>
              </a:r>
              <a:br>
                <a:rPr lang="en-GB" sz="1700" dirty="0" smtClean="0">
                  <a:solidFill>
                    <a:schemeClr val="accent2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</a:br>
              <a:r>
                <a:rPr lang="en-GB" sz="1700" dirty="0" smtClean="0">
                  <a:solidFill>
                    <a:schemeClr val="accent2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to </a:t>
              </a:r>
              <a:r>
                <a:rPr lang="en-GB" sz="1700" dirty="0">
                  <a:solidFill>
                    <a:schemeClr val="accent2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society and citizens' needs; </a:t>
              </a:r>
              <a:r>
                <a:rPr lang="en-GB" sz="1700" dirty="0" smtClean="0">
                  <a:solidFill>
                    <a:schemeClr val="accent2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with </a:t>
              </a:r>
              <a:r>
                <a:rPr lang="en-GB" sz="1700" dirty="0">
                  <a:solidFill>
                    <a:schemeClr val="accent2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strong visibility and impact</a:t>
              </a:r>
              <a:endParaRPr lang="en-US" sz="1700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25" name="Picture 2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188" y="421107"/>
            <a:ext cx="720000" cy="720000"/>
          </a:xfrm>
          <a:prstGeom prst="rect">
            <a:avLst/>
          </a:prstGeom>
        </p:spPr>
      </p:pic>
      <p:sp>
        <p:nvSpPr>
          <p:cNvPr id="4" name="ZoneTexte 3">
            <a:extLst>
              <a:ext uri="{FF2B5EF4-FFF2-40B4-BE49-F238E27FC236}">
                <a16:creationId xmlns:a16="http://schemas.microsoft.com/office/drawing/2014/main" id="{69455E74-2D0E-461A-A7F6-05519A7E8767}"/>
              </a:ext>
            </a:extLst>
          </p:cNvPr>
          <p:cNvSpPr txBox="1"/>
          <p:nvPr/>
        </p:nvSpPr>
        <p:spPr>
          <a:xfrm>
            <a:off x="513347" y="4293096"/>
            <a:ext cx="828707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0"/>
              </a:spcAft>
            </a:pPr>
            <a:endParaRPr lang="en-GB" sz="1800" b="0" dirty="0">
              <a:solidFill>
                <a:schemeClr val="accent2">
                  <a:lumMod val="50000"/>
                </a:schemeClr>
              </a:solidFill>
              <a:latin typeface="+mn-lt"/>
            </a:endParaRPr>
          </a:p>
          <a:p>
            <a:pPr>
              <a:spcAft>
                <a:spcPts val="0"/>
              </a:spcAft>
            </a:pPr>
            <a:r>
              <a:rPr lang="en-GB" sz="1800" b="0" spc="-60" dirty="0" smtClean="0">
                <a:solidFill>
                  <a:schemeClr val="accent2">
                    <a:lumMod val="50000"/>
                  </a:schemeClr>
                </a:solidFill>
                <a:latin typeface="+mn-lt"/>
              </a:rPr>
              <a:t>Horizon Europe defines mission characteristics and </a:t>
            </a:r>
            <a:r>
              <a:rPr lang="en-GB" sz="1800" b="0" spc="-60" dirty="0">
                <a:solidFill>
                  <a:schemeClr val="accent2">
                    <a:lumMod val="50000"/>
                  </a:schemeClr>
                </a:solidFill>
                <a:latin typeface="+mn-lt"/>
              </a:rPr>
              <a:t>elements of </a:t>
            </a:r>
            <a:r>
              <a:rPr lang="en-GB" sz="1800" b="0" spc="-60" dirty="0" smtClean="0">
                <a:solidFill>
                  <a:schemeClr val="accent2">
                    <a:lumMod val="50000"/>
                  </a:schemeClr>
                </a:solidFill>
                <a:latin typeface="+mn-lt"/>
              </a:rPr>
              <a:t>governance, and 5 missions areas. </a:t>
            </a:r>
            <a:endParaRPr lang="en-GB" sz="1800" b="0" spc="-60" dirty="0">
              <a:solidFill>
                <a:schemeClr val="accent2">
                  <a:lumMod val="50000"/>
                </a:schemeClr>
              </a:solidFill>
              <a:latin typeface="+mn-lt"/>
            </a:endParaRPr>
          </a:p>
          <a:p>
            <a:pPr>
              <a:spcAft>
                <a:spcPts val="0"/>
              </a:spcAft>
            </a:pPr>
            <a:r>
              <a:rPr lang="en-GB" sz="1800" b="0" dirty="0" smtClean="0">
                <a:solidFill>
                  <a:schemeClr val="accent2">
                    <a:lumMod val="50000"/>
                  </a:schemeClr>
                </a:solidFill>
                <a:latin typeface="+mn-lt"/>
              </a:rPr>
              <a:t>Specific missions will be programmed within the Global Challenges and European Industrial Competitiveness pillar (drawing on inputs from other pillars) </a:t>
            </a:r>
            <a:br>
              <a:rPr lang="en-GB" sz="1800" b="0" dirty="0" smtClean="0">
                <a:solidFill>
                  <a:schemeClr val="accent2">
                    <a:lumMod val="50000"/>
                  </a:schemeClr>
                </a:solidFill>
                <a:latin typeface="+mn-lt"/>
              </a:rPr>
            </a:br>
            <a:endParaRPr lang="en-GB" sz="1800" b="0" dirty="0" smtClean="0">
              <a:solidFill>
                <a:schemeClr val="accent2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26" name="Content Placeholder 2">
            <a:extLst>
              <a:ext uri="{FF2B5EF4-FFF2-40B4-BE49-F238E27FC236}">
                <a16:creationId xmlns:a16="http://schemas.microsoft.com/office/drawing/2014/main" id="{11E8D1D9-1406-4366-9D96-5C2F47DE8947}"/>
              </a:ext>
            </a:extLst>
          </p:cNvPr>
          <p:cNvSpPr txBox="1">
            <a:spLocks/>
          </p:cNvSpPr>
          <p:nvPr/>
        </p:nvSpPr>
        <p:spPr bwMode="auto">
          <a:xfrm>
            <a:off x="629001" y="2924944"/>
            <a:ext cx="8191471" cy="1512168"/>
          </a:xfrm>
          <a:prstGeom prst="rect">
            <a:avLst/>
          </a:prstGeom>
          <a:solidFill>
            <a:schemeClr val="accent6"/>
          </a:solidFill>
          <a:ln w="9525">
            <a:noFill/>
            <a:miter lim="800000"/>
            <a:headEnd/>
            <a:tailEnd/>
          </a:ln>
        </p:spPr>
        <p:txBody>
          <a:bodyPr vert="horz" wrap="square" lIns="180000" tIns="72000" rIns="14400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F5494"/>
              </a:buClr>
              <a:buFont typeface="Arial" pitchFamily="34" charset="0"/>
              <a:buChar char="•"/>
              <a:defRPr sz="2400" i="1">
                <a:solidFill>
                  <a:srgbClr val="0F5494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F5494"/>
              </a:buClr>
              <a:buChar char="•"/>
              <a:defRPr sz="2000" b="1">
                <a:solidFill>
                  <a:srgbClr val="0F5494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defRPr sz="1400">
                <a:solidFill>
                  <a:srgbClr val="0F5494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indent="0" defTabSz="457200" fontAlgn="auto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 b="0" i="0" dirty="0">
                <a:solidFill>
                  <a:schemeClr val="bg1"/>
                </a:solidFill>
              </a:rPr>
              <a:t>A mission </a:t>
            </a:r>
            <a:r>
              <a:rPr lang="en-GB" sz="1800" b="0" i="0" dirty="0" smtClean="0">
                <a:solidFill>
                  <a:schemeClr val="bg1"/>
                </a:solidFill>
              </a:rPr>
              <a:t>is </a:t>
            </a:r>
            <a:r>
              <a:rPr lang="en-GB" sz="1800" b="0" i="0" dirty="0">
                <a:solidFill>
                  <a:schemeClr val="bg1"/>
                </a:solidFill>
              </a:rPr>
              <a:t>a portfolio of </a:t>
            </a:r>
            <a:r>
              <a:rPr lang="en-GB" sz="1800" b="0" i="0" dirty="0" smtClean="0">
                <a:solidFill>
                  <a:schemeClr val="bg1"/>
                </a:solidFill>
              </a:rPr>
              <a:t>actions across disciplines </a:t>
            </a:r>
            <a:r>
              <a:rPr lang="en-GB" sz="1800" b="0" i="0" dirty="0">
                <a:solidFill>
                  <a:schemeClr val="bg1"/>
                </a:solidFill>
              </a:rPr>
              <a:t>intended to achieve a </a:t>
            </a:r>
            <a:r>
              <a:rPr lang="en-GB" sz="1800" i="0" dirty="0">
                <a:solidFill>
                  <a:schemeClr val="tx1"/>
                </a:solidFill>
              </a:rPr>
              <a:t>bold and inspirational </a:t>
            </a:r>
            <a:r>
              <a:rPr lang="en-GB" sz="1800" i="0" dirty="0" smtClean="0">
                <a:solidFill>
                  <a:schemeClr val="tx1"/>
                </a:solidFill>
              </a:rPr>
              <a:t>and </a:t>
            </a:r>
            <a:r>
              <a:rPr lang="en-GB" sz="1800" i="0" dirty="0">
                <a:solidFill>
                  <a:schemeClr val="tx1"/>
                </a:solidFill>
              </a:rPr>
              <a:t>measurable goal</a:t>
            </a:r>
            <a:r>
              <a:rPr lang="en-GB" sz="1800" b="0" i="0" dirty="0">
                <a:solidFill>
                  <a:schemeClr val="tx1"/>
                </a:solidFill>
              </a:rPr>
              <a:t> </a:t>
            </a:r>
            <a:r>
              <a:rPr lang="en-GB" sz="1800" b="0" i="0" dirty="0">
                <a:solidFill>
                  <a:schemeClr val="bg1"/>
                </a:solidFill>
              </a:rPr>
              <a:t>within a set timeframe, </a:t>
            </a:r>
            <a:r>
              <a:rPr lang="en-GB" sz="1800" b="0" i="0" dirty="0" smtClean="0">
                <a:solidFill>
                  <a:schemeClr val="bg1"/>
                </a:solidFill>
              </a:rPr>
              <a:t/>
            </a:r>
            <a:br>
              <a:rPr lang="en-GB" sz="1800" b="0" i="0" dirty="0" smtClean="0">
                <a:solidFill>
                  <a:schemeClr val="bg1"/>
                </a:solidFill>
              </a:rPr>
            </a:br>
            <a:r>
              <a:rPr lang="en-GB" sz="1800" b="0" i="0" dirty="0" smtClean="0">
                <a:solidFill>
                  <a:schemeClr val="bg1"/>
                </a:solidFill>
              </a:rPr>
              <a:t>with </a:t>
            </a:r>
            <a:r>
              <a:rPr lang="en-GB" sz="1800" i="0" dirty="0">
                <a:solidFill>
                  <a:schemeClr val="tx1"/>
                </a:solidFill>
              </a:rPr>
              <a:t>impact</a:t>
            </a:r>
            <a:r>
              <a:rPr lang="en-GB" sz="1800" b="0" i="0" dirty="0">
                <a:solidFill>
                  <a:schemeClr val="bg1"/>
                </a:solidFill>
              </a:rPr>
              <a:t> </a:t>
            </a:r>
            <a:r>
              <a:rPr lang="en-GB" sz="1800" b="0" i="0" dirty="0" smtClean="0">
                <a:solidFill>
                  <a:schemeClr val="bg1"/>
                </a:solidFill>
              </a:rPr>
              <a:t>for </a:t>
            </a:r>
            <a:r>
              <a:rPr lang="en-GB" sz="1800" b="0" i="0" dirty="0">
                <a:solidFill>
                  <a:schemeClr val="bg1"/>
                </a:solidFill>
              </a:rPr>
              <a:t>society </a:t>
            </a:r>
            <a:r>
              <a:rPr lang="en-GB" sz="1800" b="0" i="0" dirty="0" smtClean="0">
                <a:solidFill>
                  <a:schemeClr val="bg1"/>
                </a:solidFill>
              </a:rPr>
              <a:t>and policy making as well as</a:t>
            </a:r>
            <a:r>
              <a:rPr lang="en-GB" sz="1800" b="0" i="0" dirty="0" smtClean="0">
                <a:solidFill>
                  <a:schemeClr val="bg2"/>
                </a:solidFill>
              </a:rPr>
              <a:t> relevance for a significant part of the European population and wide range of European citizens.</a:t>
            </a:r>
            <a:endParaRPr lang="en-GB" sz="1800" b="0" i="0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50577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315962" y="3130481"/>
            <a:ext cx="251207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GB" sz="2800" dirty="0" smtClean="0">
                <a:solidFill>
                  <a:srgbClr val="0E4194"/>
                </a:solidFill>
              </a:rPr>
              <a:t>M</a:t>
            </a:r>
            <a:r>
              <a:rPr kumimoji="0" lang="en-GB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E4194"/>
                </a:solidFill>
                <a:effectLst/>
                <a:uLnTx/>
                <a:uFillTx/>
                <a:latin typeface="Verdana" pitchFamily="34" charset="0"/>
                <a:ea typeface="+mn-ea"/>
                <a:cs typeface="+mn-cs"/>
              </a:rPr>
              <a:t>ission</a:t>
            </a:r>
            <a:r>
              <a:rPr kumimoji="0" lang="en-GB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E4194"/>
                </a:solidFill>
                <a:effectLst/>
                <a:uLnTx/>
                <a:uFillTx/>
                <a:latin typeface="Verdana" pitchFamily="34" charset="0"/>
                <a:ea typeface="+mn-ea"/>
                <a:cs typeface="+mn-cs"/>
              </a:rPr>
              <a:t> areas</a:t>
            </a:r>
            <a:endParaRPr kumimoji="0" lang="en-GB" sz="2800" b="1" i="0" u="none" strike="noStrike" kern="1200" cap="none" spc="0" normalizeH="0" baseline="0" noProof="0" dirty="0">
              <a:ln>
                <a:noFill/>
              </a:ln>
              <a:solidFill>
                <a:srgbClr val="FFD624"/>
              </a:solidFill>
              <a:effectLst/>
              <a:uLnTx/>
              <a:uFillTx/>
              <a:latin typeface="Verdana" pitchFamily="34" charset="0"/>
              <a:ea typeface="+mn-ea"/>
              <a:cs typeface="+mn-cs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2240" y="2565281"/>
            <a:ext cx="1440000" cy="1440000"/>
          </a:xfrm>
          <a:prstGeom prst="rect">
            <a:avLst/>
          </a:prstGeom>
        </p:spPr>
      </p:pic>
      <p:sp>
        <p:nvSpPr>
          <p:cNvPr id="5" name="ZoneTexte 3">
            <a:extLst>
              <a:ext uri="{FF2B5EF4-FFF2-40B4-BE49-F238E27FC236}">
                <a16:creationId xmlns:a16="http://schemas.microsoft.com/office/drawing/2014/main" id="{69455E74-2D0E-461A-A7F6-05519A7E8767}"/>
              </a:ext>
            </a:extLst>
          </p:cNvPr>
          <p:cNvSpPr txBox="1"/>
          <p:nvPr/>
        </p:nvSpPr>
        <p:spPr>
          <a:xfrm>
            <a:off x="3089983" y="3577622"/>
            <a:ext cx="2239142" cy="11280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marR="0" lvl="1" indent="0" algn="l" defTabSz="914400" rtl="0" eaLnBrk="1" fontAlgn="base" latinLnBrk="0" hangingPunct="1">
              <a:lnSpc>
                <a:spcPct val="180000"/>
              </a:lnSpc>
              <a:spcBef>
                <a:spcPts val="1200"/>
              </a:spcBef>
              <a:spcAft>
                <a:spcPts val="0"/>
              </a:spcAft>
              <a:buClr>
                <a:srgbClr val="F8A907"/>
              </a:buClr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878685">
                  <a:lumMod val="50000"/>
                </a:srgb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457200" marR="0" lvl="1" indent="0" algn="l" defTabSz="914400" rtl="0" eaLnBrk="1" fontAlgn="base" latinLnBrk="0" hangingPunct="1">
              <a:lnSpc>
                <a:spcPct val="180000"/>
              </a:lnSpc>
              <a:spcBef>
                <a:spcPts val="300"/>
              </a:spcBef>
              <a:spcAft>
                <a:spcPts val="0"/>
              </a:spcAft>
              <a:buClr>
                <a:srgbClr val="F8A907"/>
              </a:buClr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878685">
                    <a:lumMod val="50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878685">
                  <a:lumMod val="50000"/>
                </a:srgb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9766" y="1266771"/>
            <a:ext cx="1440000" cy="14400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5138" y="2565281"/>
            <a:ext cx="1440000" cy="144000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2853581" y="332656"/>
            <a:ext cx="331236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878685">
                    <a:lumMod val="50000"/>
                  </a:srgbClr>
                </a:solidFill>
                <a:effectLst/>
                <a:uLnTx/>
                <a:uFillTx/>
                <a:latin typeface="Verdana" pitchFamily="34" charset="0"/>
                <a:ea typeface="+mn-ea"/>
                <a:cs typeface="+mn-cs"/>
              </a:rPr>
              <a:t>Adaptation to </a:t>
            </a:r>
            <a:r>
              <a:rPr kumimoji="0" lang="en-US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878685">
                    <a:lumMod val="50000"/>
                  </a:srgbClr>
                </a:solidFill>
                <a:effectLst/>
                <a:uLnTx/>
                <a:uFillTx/>
                <a:latin typeface="Verdana" pitchFamily="34" charset="0"/>
                <a:ea typeface="+mn-ea"/>
                <a:cs typeface="+mn-cs"/>
              </a:rPr>
              <a:t>climate change</a:t>
            </a: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878685">
                    <a:lumMod val="50000"/>
                  </a:srgbClr>
                </a:solidFill>
                <a:effectLst/>
                <a:uLnTx/>
                <a:uFillTx/>
                <a:latin typeface="Verdana" pitchFamily="34" charset="0"/>
                <a:ea typeface="+mn-ea"/>
                <a:cs typeface="+mn-cs"/>
              </a:rPr>
              <a:t>, including </a:t>
            </a:r>
            <a:r>
              <a:rPr kumimoji="0" lang="en-US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878685">
                    <a:lumMod val="50000"/>
                  </a:srgbClr>
                </a:solidFill>
                <a:effectLst/>
                <a:uLnTx/>
                <a:uFillTx/>
                <a:latin typeface="Verdana" pitchFamily="34" charset="0"/>
                <a:ea typeface="+mn-ea"/>
                <a:cs typeface="+mn-cs"/>
              </a:rPr>
              <a:t>societal transformation</a:t>
            </a:r>
            <a:endParaRPr kumimoji="0" lang="en-GB" sz="1600" b="1" i="0" u="none" strike="noStrike" kern="1200" cap="none" spc="0" normalizeH="0" baseline="0" noProof="0" dirty="0" err="1" smtClean="0">
              <a:ln>
                <a:noFill/>
              </a:ln>
              <a:solidFill>
                <a:srgbClr val="0F5494"/>
              </a:solidFill>
              <a:effectLst/>
              <a:uLnTx/>
              <a:uFillTx/>
              <a:latin typeface="Verdana" pitchFamily="34" charset="0"/>
              <a:ea typeface="+mn-ea"/>
              <a:cs typeface="+mn-cs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308304" y="3130481"/>
            <a:ext cx="110547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878685">
                    <a:lumMod val="50000"/>
                  </a:srgbClr>
                </a:solidFill>
                <a:effectLst/>
                <a:uLnTx/>
                <a:uFillTx/>
                <a:latin typeface="Verdana" pitchFamily="34" charset="0"/>
                <a:ea typeface="+mn-ea"/>
                <a:cs typeface="+mn-cs"/>
              </a:rPr>
              <a:t>Cancer</a:t>
            </a:r>
            <a:endParaRPr kumimoji="0" lang="en-GB" sz="1600" b="1" i="0" u="none" strike="noStrike" kern="1200" cap="none" spc="0" normalizeH="0" baseline="0" noProof="0" dirty="0" err="1" smtClean="0">
              <a:ln>
                <a:noFill/>
              </a:ln>
              <a:solidFill>
                <a:srgbClr val="0F5494"/>
              </a:solidFill>
              <a:effectLst/>
              <a:uLnTx/>
              <a:uFillTx/>
              <a:latin typeface="Verdana" pitchFamily="34" charset="0"/>
              <a:ea typeface="+mn-ea"/>
              <a:cs typeface="+mn-cs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13047" y="2514928"/>
            <a:ext cx="146602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878685">
                    <a:lumMod val="50000"/>
                  </a:srgbClr>
                </a:solidFill>
                <a:effectLst/>
                <a:uLnTx/>
                <a:uFillTx/>
                <a:latin typeface="Verdana" pitchFamily="34" charset="0"/>
                <a:ea typeface="+mn-ea"/>
                <a:cs typeface="+mn-cs"/>
              </a:rPr>
              <a:t>Healthy </a:t>
            </a:r>
            <a:r>
              <a:rPr kumimoji="0" lang="en-US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878685">
                    <a:lumMod val="50000"/>
                  </a:srgbClr>
                </a:solidFill>
                <a:effectLst/>
                <a:uLnTx/>
                <a:uFillTx/>
                <a:latin typeface="Verdana" pitchFamily="34" charset="0"/>
                <a:ea typeface="+mn-ea"/>
                <a:cs typeface="+mn-cs"/>
              </a:rPr>
              <a:t>oceans</a:t>
            </a: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878685">
                    <a:lumMod val="50000"/>
                  </a:srgbClr>
                </a:solidFill>
                <a:effectLst/>
                <a:uLnTx/>
                <a:uFillTx/>
                <a:latin typeface="Verdana" pitchFamily="34" charset="0"/>
                <a:ea typeface="+mn-ea"/>
                <a:cs typeface="+mn-cs"/>
              </a:rPr>
              <a:t>, </a:t>
            </a:r>
            <a:r>
              <a:rPr kumimoji="0" lang="en-US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878685">
                    <a:lumMod val="50000"/>
                  </a:srgbClr>
                </a:solidFill>
                <a:effectLst/>
                <a:uLnTx/>
                <a:uFillTx/>
                <a:latin typeface="Verdana" pitchFamily="34" charset="0"/>
                <a:ea typeface="+mn-ea"/>
                <a:cs typeface="+mn-cs"/>
              </a:rPr>
              <a:t>seas</a:t>
            </a: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878685">
                    <a:lumMod val="50000"/>
                  </a:srgbClr>
                </a:solidFill>
                <a:effectLst/>
                <a:uLnTx/>
                <a:uFillTx/>
                <a:latin typeface="Verdana" pitchFamily="34" charset="0"/>
                <a:ea typeface="+mn-ea"/>
                <a:cs typeface="+mn-cs"/>
              </a:rPr>
              <a:t>, </a:t>
            </a:r>
            <a:r>
              <a:rPr kumimoji="0" lang="en-US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878685">
                    <a:lumMod val="50000"/>
                  </a:srgbClr>
                </a:solidFill>
                <a:effectLst/>
                <a:uLnTx/>
                <a:uFillTx/>
                <a:latin typeface="Verdana" pitchFamily="34" charset="0"/>
                <a:ea typeface="+mn-ea"/>
                <a:cs typeface="+mn-cs"/>
              </a:rPr>
              <a:t>coastal </a:t>
            </a: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878685">
                    <a:lumMod val="50000"/>
                  </a:srgbClr>
                </a:solidFill>
                <a:effectLst/>
                <a:uLnTx/>
                <a:uFillTx/>
                <a:latin typeface="Verdana" pitchFamily="34" charset="0"/>
                <a:ea typeface="+mn-ea"/>
                <a:cs typeface="+mn-cs"/>
              </a:rPr>
              <a:t>and </a:t>
            </a:r>
            <a:r>
              <a:rPr kumimoji="0" lang="en-US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878685">
                    <a:lumMod val="50000"/>
                  </a:srgbClr>
                </a:solidFill>
                <a:effectLst/>
                <a:uLnTx/>
                <a:uFillTx/>
                <a:latin typeface="Verdana" pitchFamily="34" charset="0"/>
                <a:ea typeface="+mn-ea"/>
                <a:cs typeface="+mn-cs"/>
              </a:rPr>
              <a:t>inland waters </a:t>
            </a:r>
            <a:endParaRPr kumimoji="0" lang="en-GB" sz="1600" b="1" i="0" u="none" strike="noStrike" kern="1200" cap="none" spc="0" normalizeH="0" baseline="0" noProof="0" dirty="0" err="1" smtClean="0">
              <a:ln>
                <a:noFill/>
              </a:ln>
              <a:solidFill>
                <a:srgbClr val="0F5494"/>
              </a:solidFill>
              <a:effectLst/>
              <a:uLnTx/>
              <a:uFillTx/>
              <a:latin typeface="Verdana" pitchFamily="34" charset="0"/>
              <a:ea typeface="+mn-ea"/>
              <a:cs typeface="+mn-cs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495138" y="4822134"/>
            <a:ext cx="172819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878685">
                    <a:lumMod val="50000"/>
                  </a:srgbClr>
                </a:solidFill>
                <a:effectLst/>
                <a:uLnTx/>
                <a:uFillTx/>
                <a:latin typeface="Verdana" pitchFamily="34" charset="0"/>
                <a:ea typeface="+mn-ea"/>
                <a:cs typeface="+mn-cs"/>
              </a:rPr>
              <a:t>Soil </a:t>
            </a:r>
            <a:r>
              <a:rPr kumimoji="0" lang="en-US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878685">
                    <a:lumMod val="50000"/>
                  </a:srgbClr>
                </a:solidFill>
                <a:effectLst/>
                <a:uLnTx/>
                <a:uFillTx/>
                <a:latin typeface="Verdana" pitchFamily="34" charset="0"/>
                <a:ea typeface="+mn-ea"/>
                <a:cs typeface="+mn-cs"/>
              </a:rPr>
              <a:t>health </a:t>
            </a: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878685">
                    <a:lumMod val="50000"/>
                  </a:srgbClr>
                </a:solidFill>
                <a:effectLst/>
                <a:uLnTx/>
                <a:uFillTx/>
                <a:latin typeface="Verdana" pitchFamily="34" charset="0"/>
                <a:ea typeface="+mn-ea"/>
                <a:cs typeface="+mn-cs"/>
              </a:rPr>
              <a:t>and f</a:t>
            </a:r>
            <a:r>
              <a:rPr kumimoji="0" lang="en-US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878685">
                    <a:lumMod val="50000"/>
                  </a:srgbClr>
                </a:solidFill>
                <a:effectLst/>
                <a:uLnTx/>
                <a:uFillTx/>
                <a:latin typeface="Verdana" pitchFamily="34" charset="0"/>
                <a:ea typeface="+mn-ea"/>
                <a:cs typeface="+mn-cs"/>
              </a:rPr>
              <a:t>ood</a:t>
            </a:r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srgbClr val="878685">
                  <a:lumMod val="50000"/>
                </a:srgbClr>
              </a:solidFill>
              <a:effectLst/>
              <a:uLnTx/>
              <a:uFillTx/>
              <a:latin typeface="Verdana" pitchFamily="34" charset="0"/>
              <a:ea typeface="+mn-ea"/>
              <a:cs typeface="+mn-cs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37650" y="4901441"/>
            <a:ext cx="204157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spcBef>
                <a:spcPts val="300"/>
              </a:spcBef>
              <a:spcAft>
                <a:spcPts val="0"/>
              </a:spcAft>
              <a:buClr>
                <a:srgbClr val="F8A907"/>
              </a:buClr>
              <a:defRPr/>
            </a:pPr>
            <a:r>
              <a:rPr kumimoji="0" lang="en-US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878685">
                    <a:lumMod val="50000"/>
                  </a:srgbClr>
                </a:solidFill>
                <a:effectLst/>
                <a:uLnTx/>
                <a:uFillTx/>
                <a:latin typeface="Verdana" pitchFamily="34" charset="0"/>
                <a:ea typeface="+mn-ea"/>
                <a:cs typeface="+mn-cs"/>
              </a:rPr>
              <a:t>Climate-neutral </a:t>
            </a: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878685">
                    <a:lumMod val="50000"/>
                  </a:srgbClr>
                </a:solidFill>
                <a:effectLst/>
                <a:uLnTx/>
                <a:uFillTx/>
                <a:latin typeface="Verdana" pitchFamily="34" charset="0"/>
                <a:ea typeface="+mn-ea"/>
                <a:cs typeface="+mn-cs"/>
              </a:rPr>
              <a:t>and </a:t>
            </a:r>
            <a:r>
              <a:rPr kumimoji="0" lang="en-US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878685">
                    <a:lumMod val="50000"/>
                  </a:srgbClr>
                </a:solidFill>
                <a:effectLst/>
                <a:uLnTx/>
                <a:uFillTx/>
                <a:latin typeface="Verdana" pitchFamily="34" charset="0"/>
                <a:ea typeface="+mn-ea"/>
                <a:cs typeface="+mn-cs"/>
              </a:rPr>
              <a:t>smart cities </a:t>
            </a:r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srgbClr val="878685">
                  <a:lumMod val="50000"/>
                </a:srgbClr>
              </a:solidFill>
              <a:effectLst/>
              <a:uLnTx/>
              <a:uFillTx/>
              <a:latin typeface="Verdana" pitchFamily="34" charset="0"/>
              <a:ea typeface="+mn-ea"/>
              <a:cs typeface="+mn-cs"/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7557" y="4472666"/>
            <a:ext cx="1440000" cy="1440000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1273" y="4472666"/>
            <a:ext cx="1437517" cy="14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42427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1155204" y="548680"/>
            <a:ext cx="8280920" cy="720081"/>
          </a:xfrm>
          <a:prstGeom prst="rect">
            <a:avLst/>
          </a:prstGeom>
        </p:spPr>
        <p:txBody>
          <a:bodyPr/>
          <a:lstStyle>
            <a:lvl1pPr marL="358775" indent="-358775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358775" indent="-358775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2pPr>
            <a:lvl3pPr marL="358775" indent="-358775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3pPr>
            <a:lvl4pPr marL="358775" indent="-358775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4pPr>
            <a:lvl5pPr marL="358775" indent="-358775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5pPr>
            <a:lvl6pPr marL="815975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6pPr>
            <a:lvl7pPr marL="1273175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7pPr>
            <a:lvl8pPr marL="1730375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8pPr>
            <a:lvl9pPr marL="2187575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9pPr>
          </a:lstStyle>
          <a:p>
            <a:pPr marL="3175"/>
            <a:r>
              <a:rPr lang="en-GB" sz="3200" kern="0" dirty="0">
                <a:solidFill>
                  <a:schemeClr val="accent6"/>
                </a:solidFill>
              </a:rPr>
              <a:t>	  </a:t>
            </a:r>
            <a:r>
              <a:rPr lang="en-GB" kern="0" dirty="0">
                <a:solidFill>
                  <a:schemeClr val="accent6"/>
                </a:solidFill>
              </a:rPr>
              <a:t>New approach to European Partnerships 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611560" y="3068960"/>
            <a:ext cx="8136904" cy="2802928"/>
            <a:chOff x="611560" y="3284981"/>
            <a:chExt cx="8136904" cy="2802928"/>
          </a:xfrm>
        </p:grpSpPr>
        <p:sp>
          <p:nvSpPr>
            <p:cNvPr id="5" name="Rectangle 4"/>
            <p:cNvSpPr/>
            <p:nvPr/>
          </p:nvSpPr>
          <p:spPr>
            <a:xfrm>
              <a:off x="611560" y="3284984"/>
              <a:ext cx="8136904" cy="2664296"/>
            </a:xfrm>
            <a:prstGeom prst="rect">
              <a:avLst/>
            </a:prstGeom>
            <a:noFill/>
          </p:spPr>
        </p:sp>
        <p:sp>
          <p:nvSpPr>
            <p:cNvPr id="6" name="Freeform 5"/>
            <p:cNvSpPr/>
            <p:nvPr/>
          </p:nvSpPr>
          <p:spPr>
            <a:xfrm rot="16200000">
              <a:off x="597264" y="3305524"/>
              <a:ext cx="2734848" cy="2693761"/>
            </a:xfrm>
            <a:custGeom>
              <a:avLst/>
              <a:gdLst>
                <a:gd name="connsiteX0" fmla="*/ 0 w 2693760"/>
                <a:gd name="connsiteY0" fmla="*/ 133200 h 2664002"/>
                <a:gd name="connsiteX1" fmla="*/ 133200 w 2693760"/>
                <a:gd name="connsiteY1" fmla="*/ 0 h 2664002"/>
                <a:gd name="connsiteX2" fmla="*/ 2560560 w 2693760"/>
                <a:gd name="connsiteY2" fmla="*/ 0 h 2664002"/>
                <a:gd name="connsiteX3" fmla="*/ 2693760 w 2693760"/>
                <a:gd name="connsiteY3" fmla="*/ 133200 h 2664002"/>
                <a:gd name="connsiteX4" fmla="*/ 2693760 w 2693760"/>
                <a:gd name="connsiteY4" fmla="*/ 2530802 h 2664002"/>
                <a:gd name="connsiteX5" fmla="*/ 2560560 w 2693760"/>
                <a:gd name="connsiteY5" fmla="*/ 2664002 h 2664002"/>
                <a:gd name="connsiteX6" fmla="*/ 133200 w 2693760"/>
                <a:gd name="connsiteY6" fmla="*/ 2664002 h 2664002"/>
                <a:gd name="connsiteX7" fmla="*/ 0 w 2693760"/>
                <a:gd name="connsiteY7" fmla="*/ 2530802 h 2664002"/>
                <a:gd name="connsiteX8" fmla="*/ 0 w 2693760"/>
                <a:gd name="connsiteY8" fmla="*/ 133200 h 26640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693760" h="2664002">
                  <a:moveTo>
                    <a:pt x="2559072" y="0"/>
                  </a:moveTo>
                  <a:cubicBezTo>
                    <a:pt x="2633457" y="0"/>
                    <a:pt x="2693759" y="58978"/>
                    <a:pt x="2693759" y="131729"/>
                  </a:cubicBezTo>
                  <a:lnTo>
                    <a:pt x="2693759" y="2532273"/>
                  </a:lnTo>
                  <a:cubicBezTo>
                    <a:pt x="2693759" y="2605024"/>
                    <a:pt x="2633457" y="2664002"/>
                    <a:pt x="2559072" y="2664002"/>
                  </a:cubicBezTo>
                  <a:lnTo>
                    <a:pt x="134688" y="2664002"/>
                  </a:lnTo>
                  <a:cubicBezTo>
                    <a:pt x="60303" y="2664002"/>
                    <a:pt x="1" y="2605024"/>
                    <a:pt x="1" y="2532273"/>
                  </a:cubicBezTo>
                  <a:lnTo>
                    <a:pt x="1" y="131729"/>
                  </a:lnTo>
                  <a:cubicBezTo>
                    <a:pt x="1" y="58978"/>
                    <a:pt x="60303" y="0"/>
                    <a:pt x="134688" y="0"/>
                  </a:cubicBezTo>
                  <a:lnTo>
                    <a:pt x="2559072" y="0"/>
                  </a:lnTo>
                  <a:close/>
                </a:path>
              </a:pathLst>
            </a:custGeom>
            <a:solidFill>
              <a:schemeClr val="accent6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479518" tIns="108000" rIns="144002" bIns="2155008" numCol="1" spcCol="1270" anchor="t" anchorCtr="0">
              <a:noAutofit/>
            </a:bodyPr>
            <a:lstStyle/>
            <a:p>
              <a:pPr lvl="0" algn="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GB" sz="2000" b="1" kern="1200" dirty="0">
                <a:solidFill>
                  <a:schemeClr val="tx1"/>
                </a:solidFill>
              </a:endParaRPr>
            </a:p>
          </p:txBody>
        </p:sp>
        <p:sp>
          <p:nvSpPr>
            <p:cNvPr id="11" name="Freeform 10"/>
            <p:cNvSpPr/>
            <p:nvPr/>
          </p:nvSpPr>
          <p:spPr>
            <a:xfrm>
              <a:off x="899592" y="3356993"/>
              <a:ext cx="2263820" cy="2664002"/>
            </a:xfrm>
            <a:custGeom>
              <a:avLst/>
              <a:gdLst>
                <a:gd name="connsiteX0" fmla="*/ 0 w 2006851"/>
                <a:gd name="connsiteY0" fmla="*/ 0 h 2664002"/>
                <a:gd name="connsiteX1" fmla="*/ 2006851 w 2006851"/>
                <a:gd name="connsiteY1" fmla="*/ 0 h 2664002"/>
                <a:gd name="connsiteX2" fmla="*/ 2006851 w 2006851"/>
                <a:gd name="connsiteY2" fmla="*/ 2664002 h 2664002"/>
                <a:gd name="connsiteX3" fmla="*/ 0 w 2006851"/>
                <a:gd name="connsiteY3" fmla="*/ 2664002 h 2664002"/>
                <a:gd name="connsiteX4" fmla="*/ 0 w 2006851"/>
                <a:gd name="connsiteY4" fmla="*/ 0 h 26640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06851" h="2664002">
                  <a:moveTo>
                    <a:pt x="0" y="0"/>
                  </a:moveTo>
                  <a:lnTo>
                    <a:pt x="2006851" y="0"/>
                  </a:lnTo>
                  <a:lnTo>
                    <a:pt x="2006851" y="2664002"/>
                  </a:lnTo>
                  <a:lnTo>
                    <a:pt x="0" y="2664002"/>
                  </a:lnTo>
                  <a:lnTo>
                    <a:pt x="0" y="0"/>
                  </a:lnTo>
                  <a:close/>
                </a:path>
              </a:pathLst>
            </a:custGeom>
            <a:noFill/>
            <a:ln>
              <a:noFill/>
            </a:ln>
            <a:sp3d/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0" tIns="108000" rIns="0" bIns="0" numCol="1" spcCol="1270" anchor="t" anchorCtr="0">
              <a:noAutofit/>
            </a:bodyPr>
            <a:lstStyle/>
            <a:p>
              <a:pPr lvl="0" algn="l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de-DE" sz="1800" b="1" kern="1200" dirty="0">
                  <a:solidFill>
                    <a:schemeClr val="tx1"/>
                  </a:solidFill>
                </a:rPr>
                <a:t>Co-</a:t>
              </a:r>
              <a:r>
                <a:rPr lang="de-DE" sz="1800" b="1" kern="1200" dirty="0" err="1">
                  <a:solidFill>
                    <a:schemeClr val="tx1"/>
                  </a:solidFill>
                </a:rPr>
                <a:t>programmed</a:t>
              </a:r>
              <a:endParaRPr lang="de-DE" sz="1800" b="1" kern="1200" dirty="0">
                <a:solidFill>
                  <a:schemeClr val="tx1"/>
                </a:solidFill>
              </a:endParaRPr>
            </a:p>
            <a:p>
              <a:pPr lvl="0" algn="l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800" b="0" i="0" kern="1200" dirty="0">
                  <a:solidFill>
                    <a:schemeClr val="bg1"/>
                  </a:solidFill>
                  <a:sym typeface="Wingdings" panose="05000000000000000000" pitchFamily="2" charset="2"/>
                </a:rPr>
                <a:t>Based on Memoranda of Understanding / contractual arrangements; implemented independently by the partners and by  Horizon Europe</a:t>
              </a:r>
              <a:endParaRPr lang="en-GB" sz="1800" b="0" kern="1200" dirty="0">
                <a:solidFill>
                  <a:schemeClr val="bg1"/>
                </a:solidFill>
              </a:endParaRPr>
            </a:p>
          </p:txBody>
        </p:sp>
        <p:sp>
          <p:nvSpPr>
            <p:cNvPr id="12" name="Freeform 11"/>
            <p:cNvSpPr/>
            <p:nvPr/>
          </p:nvSpPr>
          <p:spPr>
            <a:xfrm rot="16200000">
              <a:off x="3380781" y="3305527"/>
              <a:ext cx="2734848" cy="2693761"/>
            </a:xfrm>
            <a:custGeom>
              <a:avLst/>
              <a:gdLst>
                <a:gd name="connsiteX0" fmla="*/ 0 w 2693760"/>
                <a:gd name="connsiteY0" fmla="*/ 133215 h 2664295"/>
                <a:gd name="connsiteX1" fmla="*/ 133215 w 2693760"/>
                <a:gd name="connsiteY1" fmla="*/ 0 h 2664295"/>
                <a:gd name="connsiteX2" fmla="*/ 2560545 w 2693760"/>
                <a:gd name="connsiteY2" fmla="*/ 0 h 2664295"/>
                <a:gd name="connsiteX3" fmla="*/ 2693760 w 2693760"/>
                <a:gd name="connsiteY3" fmla="*/ 133215 h 2664295"/>
                <a:gd name="connsiteX4" fmla="*/ 2693760 w 2693760"/>
                <a:gd name="connsiteY4" fmla="*/ 2531080 h 2664295"/>
                <a:gd name="connsiteX5" fmla="*/ 2560545 w 2693760"/>
                <a:gd name="connsiteY5" fmla="*/ 2664295 h 2664295"/>
                <a:gd name="connsiteX6" fmla="*/ 133215 w 2693760"/>
                <a:gd name="connsiteY6" fmla="*/ 2664295 h 2664295"/>
                <a:gd name="connsiteX7" fmla="*/ 0 w 2693760"/>
                <a:gd name="connsiteY7" fmla="*/ 2531080 h 2664295"/>
                <a:gd name="connsiteX8" fmla="*/ 0 w 2693760"/>
                <a:gd name="connsiteY8" fmla="*/ 133215 h 26642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693760" h="2664295">
                  <a:moveTo>
                    <a:pt x="2559071" y="0"/>
                  </a:moveTo>
                  <a:cubicBezTo>
                    <a:pt x="2633458" y="0"/>
                    <a:pt x="2693759" y="58990"/>
                    <a:pt x="2693759" y="131758"/>
                  </a:cubicBezTo>
                  <a:lnTo>
                    <a:pt x="2693759" y="2532537"/>
                  </a:lnTo>
                  <a:cubicBezTo>
                    <a:pt x="2693759" y="2605305"/>
                    <a:pt x="2633458" y="2664295"/>
                    <a:pt x="2559071" y="2664295"/>
                  </a:cubicBezTo>
                  <a:lnTo>
                    <a:pt x="134689" y="2664295"/>
                  </a:lnTo>
                  <a:cubicBezTo>
                    <a:pt x="60302" y="2664295"/>
                    <a:pt x="1" y="2605305"/>
                    <a:pt x="1" y="2532537"/>
                  </a:cubicBezTo>
                  <a:lnTo>
                    <a:pt x="1" y="131758"/>
                  </a:lnTo>
                  <a:cubicBezTo>
                    <a:pt x="1" y="58990"/>
                    <a:pt x="60302" y="0"/>
                    <a:pt x="134689" y="0"/>
                  </a:cubicBezTo>
                  <a:lnTo>
                    <a:pt x="2559071" y="0"/>
                  </a:lnTo>
                  <a:close/>
                </a:path>
              </a:pathLst>
            </a:custGeom>
            <a:solidFill>
              <a:schemeClr val="accent6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479573" tIns="108000" rIns="144000" bIns="2155008" numCol="1" spcCol="1270" anchor="t" anchorCtr="0">
              <a:noAutofit/>
            </a:bodyPr>
            <a:lstStyle/>
            <a:p>
              <a:pPr lvl="0" algn="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GB" sz="2000" b="1" kern="1200" dirty="0">
                <a:solidFill>
                  <a:schemeClr val="tx1"/>
                </a:solidFill>
              </a:endParaRPr>
            </a:p>
          </p:txBody>
        </p:sp>
        <p:sp>
          <p:nvSpPr>
            <p:cNvPr id="13" name="Pie 12"/>
            <p:cNvSpPr/>
            <p:nvPr/>
          </p:nvSpPr>
          <p:spPr>
            <a:xfrm>
              <a:off x="3219018" y="5463007"/>
              <a:ext cx="391548" cy="404064"/>
            </a:xfrm>
            <a:prstGeom prst="pie">
              <a:avLst/>
            </a:prstGeom>
          </p:spPr>
          <p:style>
            <a:lnRef idx="2">
              <a:schemeClr val="accent2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4" name="Freeform 13"/>
            <p:cNvSpPr/>
            <p:nvPr/>
          </p:nvSpPr>
          <p:spPr>
            <a:xfrm>
              <a:off x="3672711" y="3356993"/>
              <a:ext cx="2336361" cy="2730916"/>
            </a:xfrm>
            <a:custGeom>
              <a:avLst/>
              <a:gdLst>
                <a:gd name="connsiteX0" fmla="*/ 0 w 2006851"/>
                <a:gd name="connsiteY0" fmla="*/ 0 h 2664295"/>
                <a:gd name="connsiteX1" fmla="*/ 2006851 w 2006851"/>
                <a:gd name="connsiteY1" fmla="*/ 0 h 2664295"/>
                <a:gd name="connsiteX2" fmla="*/ 2006851 w 2006851"/>
                <a:gd name="connsiteY2" fmla="*/ 2664295 h 2664295"/>
                <a:gd name="connsiteX3" fmla="*/ 0 w 2006851"/>
                <a:gd name="connsiteY3" fmla="*/ 2664295 h 2664295"/>
                <a:gd name="connsiteX4" fmla="*/ 0 w 2006851"/>
                <a:gd name="connsiteY4" fmla="*/ 0 h 26642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06851" h="2664295">
                  <a:moveTo>
                    <a:pt x="0" y="0"/>
                  </a:moveTo>
                  <a:lnTo>
                    <a:pt x="2006851" y="0"/>
                  </a:lnTo>
                  <a:lnTo>
                    <a:pt x="2006851" y="2664295"/>
                  </a:lnTo>
                  <a:lnTo>
                    <a:pt x="0" y="2664295"/>
                  </a:lnTo>
                  <a:lnTo>
                    <a:pt x="0" y="0"/>
                  </a:lnTo>
                  <a:close/>
                </a:path>
              </a:pathLst>
            </a:custGeom>
            <a:noFill/>
            <a:ln>
              <a:noFill/>
            </a:ln>
            <a:sp3d/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0" tIns="108000" rIns="0" bIns="0" numCol="1" spcCol="1270" anchor="t" anchorCtr="0">
              <a:noAutofit/>
            </a:bodyPr>
            <a:lstStyle/>
            <a:p>
              <a:pPr lvl="0" algn="l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de-DE" sz="1800" b="1" kern="1200" dirty="0">
                  <a:solidFill>
                    <a:schemeClr val="tx1"/>
                  </a:solidFill>
                </a:rPr>
                <a:t>Co-</a:t>
              </a:r>
              <a:r>
                <a:rPr lang="de-DE" sz="1800" b="1" kern="1200" dirty="0" err="1">
                  <a:solidFill>
                    <a:schemeClr val="tx1"/>
                  </a:solidFill>
                </a:rPr>
                <a:t>funded</a:t>
              </a:r>
              <a:endParaRPr lang="de-DE" sz="1800" b="1" kern="1200" dirty="0">
                <a:solidFill>
                  <a:schemeClr val="tx1"/>
                </a:solidFill>
              </a:endParaRPr>
            </a:p>
            <a:p>
              <a:pPr lvl="0" algn="l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800" b="0" i="0" kern="1200" dirty="0">
                  <a:solidFill>
                    <a:schemeClr val="bg1"/>
                  </a:solidFill>
                  <a:sym typeface="Wingdings" panose="05000000000000000000" pitchFamily="2" charset="2"/>
                </a:rPr>
                <a:t>Based on a joint </a:t>
              </a:r>
              <a:r>
                <a:rPr lang="en-US" sz="1800" b="0" i="0" kern="1200" dirty="0" err="1">
                  <a:solidFill>
                    <a:schemeClr val="bg1"/>
                  </a:solidFill>
                  <a:sym typeface="Wingdings" panose="05000000000000000000" pitchFamily="2" charset="2"/>
                </a:rPr>
                <a:t>programme</a:t>
              </a:r>
              <a:r>
                <a:rPr lang="en-US" sz="1800" b="0" i="0" kern="1200" dirty="0">
                  <a:solidFill>
                    <a:schemeClr val="bg1"/>
                  </a:solidFill>
                  <a:sym typeface="Wingdings" panose="05000000000000000000" pitchFamily="2" charset="2"/>
                </a:rPr>
                <a:t> agreed and implemented by partners; commitment of partners for financial and in-kind contributions</a:t>
              </a:r>
              <a:endParaRPr lang="en-GB" sz="1800" b="0" kern="1200" dirty="0">
                <a:solidFill>
                  <a:schemeClr val="bg1"/>
                </a:solidFill>
              </a:endParaRPr>
            </a:p>
          </p:txBody>
        </p:sp>
        <p:sp>
          <p:nvSpPr>
            <p:cNvPr id="15" name="Freeform 14"/>
            <p:cNvSpPr/>
            <p:nvPr/>
          </p:nvSpPr>
          <p:spPr>
            <a:xfrm rot="16200000">
              <a:off x="6102350" y="3373720"/>
              <a:ext cx="2734850" cy="2557376"/>
            </a:xfrm>
            <a:custGeom>
              <a:avLst/>
              <a:gdLst>
                <a:gd name="connsiteX0" fmla="*/ 0 w 2557375"/>
                <a:gd name="connsiteY0" fmla="*/ 127869 h 2664295"/>
                <a:gd name="connsiteX1" fmla="*/ 127869 w 2557375"/>
                <a:gd name="connsiteY1" fmla="*/ 0 h 2664295"/>
                <a:gd name="connsiteX2" fmla="*/ 2429506 w 2557375"/>
                <a:gd name="connsiteY2" fmla="*/ 0 h 2664295"/>
                <a:gd name="connsiteX3" fmla="*/ 2557375 w 2557375"/>
                <a:gd name="connsiteY3" fmla="*/ 127869 h 2664295"/>
                <a:gd name="connsiteX4" fmla="*/ 2557375 w 2557375"/>
                <a:gd name="connsiteY4" fmla="*/ 2536426 h 2664295"/>
                <a:gd name="connsiteX5" fmla="*/ 2429506 w 2557375"/>
                <a:gd name="connsiteY5" fmla="*/ 2664295 h 2664295"/>
                <a:gd name="connsiteX6" fmla="*/ 127869 w 2557375"/>
                <a:gd name="connsiteY6" fmla="*/ 2664295 h 2664295"/>
                <a:gd name="connsiteX7" fmla="*/ 0 w 2557375"/>
                <a:gd name="connsiteY7" fmla="*/ 2536426 h 2664295"/>
                <a:gd name="connsiteX8" fmla="*/ 0 w 2557375"/>
                <a:gd name="connsiteY8" fmla="*/ 127869 h 26642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557375" h="2664295">
                  <a:moveTo>
                    <a:pt x="2434637" y="1"/>
                  </a:moveTo>
                  <a:cubicBezTo>
                    <a:pt x="2502423" y="1"/>
                    <a:pt x="2557375" y="59643"/>
                    <a:pt x="2557375" y="133215"/>
                  </a:cubicBezTo>
                  <a:lnTo>
                    <a:pt x="2557375" y="2531080"/>
                  </a:lnTo>
                  <a:cubicBezTo>
                    <a:pt x="2557375" y="2604652"/>
                    <a:pt x="2502423" y="2664294"/>
                    <a:pt x="2434637" y="2664294"/>
                  </a:cubicBezTo>
                  <a:lnTo>
                    <a:pt x="122738" y="2664294"/>
                  </a:lnTo>
                  <a:cubicBezTo>
                    <a:pt x="54952" y="2664294"/>
                    <a:pt x="0" y="2604652"/>
                    <a:pt x="0" y="2531080"/>
                  </a:cubicBezTo>
                  <a:lnTo>
                    <a:pt x="0" y="133215"/>
                  </a:lnTo>
                  <a:cubicBezTo>
                    <a:pt x="0" y="59643"/>
                    <a:pt x="54952" y="1"/>
                    <a:pt x="122738" y="1"/>
                  </a:cubicBezTo>
                  <a:lnTo>
                    <a:pt x="2434637" y="1"/>
                  </a:lnTo>
                  <a:close/>
                </a:path>
              </a:pathLst>
            </a:custGeom>
            <a:solidFill>
              <a:schemeClr val="accent6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479573" tIns="108001" rIns="144000" bIns="2045899" numCol="1" spcCol="1270" anchor="t" anchorCtr="0">
              <a:noAutofit/>
            </a:bodyPr>
            <a:lstStyle/>
            <a:p>
              <a:pPr lvl="0" algn="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GB" sz="2000" b="1" kern="1200" noProof="0" dirty="0">
                <a:solidFill>
                  <a:schemeClr val="tx1"/>
                </a:solidFill>
              </a:endParaRPr>
            </a:p>
          </p:txBody>
        </p:sp>
        <p:sp>
          <p:nvSpPr>
            <p:cNvPr id="16" name="Pie 15"/>
            <p:cNvSpPr/>
            <p:nvPr/>
          </p:nvSpPr>
          <p:spPr>
            <a:xfrm>
              <a:off x="6007060" y="5463007"/>
              <a:ext cx="391548" cy="404064"/>
            </a:xfrm>
            <a:prstGeom prst="pie">
              <a:avLst/>
            </a:prstGeom>
          </p:spPr>
          <p:style>
            <a:lnRef idx="2">
              <a:schemeClr val="accent2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7" name="Freeform 16"/>
            <p:cNvSpPr/>
            <p:nvPr/>
          </p:nvSpPr>
          <p:spPr>
            <a:xfrm>
              <a:off x="6460754" y="3356993"/>
              <a:ext cx="2219087" cy="2730916"/>
            </a:xfrm>
            <a:custGeom>
              <a:avLst/>
              <a:gdLst>
                <a:gd name="connsiteX0" fmla="*/ 0 w 1905244"/>
                <a:gd name="connsiteY0" fmla="*/ 0 h 2664295"/>
                <a:gd name="connsiteX1" fmla="*/ 1905244 w 1905244"/>
                <a:gd name="connsiteY1" fmla="*/ 0 h 2664295"/>
                <a:gd name="connsiteX2" fmla="*/ 1905244 w 1905244"/>
                <a:gd name="connsiteY2" fmla="*/ 2664295 h 2664295"/>
                <a:gd name="connsiteX3" fmla="*/ 0 w 1905244"/>
                <a:gd name="connsiteY3" fmla="*/ 2664295 h 2664295"/>
                <a:gd name="connsiteX4" fmla="*/ 0 w 1905244"/>
                <a:gd name="connsiteY4" fmla="*/ 0 h 26642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05244" h="2664295">
                  <a:moveTo>
                    <a:pt x="0" y="0"/>
                  </a:moveTo>
                  <a:lnTo>
                    <a:pt x="1905244" y="0"/>
                  </a:lnTo>
                  <a:lnTo>
                    <a:pt x="1905244" y="2664295"/>
                  </a:lnTo>
                  <a:lnTo>
                    <a:pt x="0" y="2664295"/>
                  </a:lnTo>
                  <a:lnTo>
                    <a:pt x="0" y="0"/>
                  </a:lnTo>
                  <a:close/>
                </a:path>
              </a:pathLst>
            </a:custGeom>
            <a:noFill/>
            <a:ln>
              <a:noFill/>
            </a:ln>
            <a:sp3d/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0" tIns="58293" rIns="0" bIns="0" numCol="1" spcCol="1270" anchor="t" anchorCtr="0">
              <a:noAutofit/>
            </a:bodyPr>
            <a:lstStyle/>
            <a:p>
              <a:pPr lvl="0" algn="l" defTabSz="7556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GB" sz="1800" b="1" kern="1200" noProof="0" dirty="0">
                  <a:solidFill>
                    <a:schemeClr val="tx1"/>
                  </a:solidFill>
                </a:rPr>
                <a:t>Institutionalised</a:t>
              </a:r>
            </a:p>
            <a:p>
              <a:pPr lvl="0" algn="l" defTabSz="7556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800" b="0" i="0" kern="1200" spc="-50" dirty="0">
                  <a:solidFill>
                    <a:schemeClr val="bg1"/>
                  </a:solidFill>
                  <a:sym typeface="Wingdings" panose="05000000000000000000" pitchFamily="2" charset="2"/>
                </a:rPr>
                <a:t>Based on  long-term dimension and need for high integration; partnerships based on Articles 185 / 187 of TFEU and the EIT-Regulation supported by Horizon Europe</a:t>
              </a:r>
              <a:endParaRPr lang="en-GB" sz="1800" b="0" kern="1200" spc="-50" dirty="0">
                <a:solidFill>
                  <a:schemeClr val="bg1"/>
                </a:solidFill>
              </a:endParaRPr>
            </a:p>
          </p:txBody>
        </p:sp>
      </p:grp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807" y="430105"/>
            <a:ext cx="719137" cy="719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10F91231-EF57-4556-BFB8-981CC8689652}"/>
              </a:ext>
            </a:extLst>
          </p:cNvPr>
          <p:cNvSpPr/>
          <p:nvPr/>
        </p:nvSpPr>
        <p:spPr>
          <a:xfrm>
            <a:off x="611188" y="1340767"/>
            <a:ext cx="8137276" cy="1624105"/>
          </a:xfrm>
          <a:prstGeom prst="rect">
            <a:avLst/>
          </a:prstGeom>
          <a:solidFill>
            <a:schemeClr val="bg1"/>
          </a:solidFill>
          <a:ln w="31750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44000" tIns="144000" rIns="144000" rtlCol="0" anchor="t"/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r>
              <a:rPr lang="en-GB" sz="1800" b="0" dirty="0">
                <a:solidFill>
                  <a:schemeClr val="accent2">
                    <a:lumMod val="50000"/>
                  </a:schemeClr>
                </a:solidFill>
                <a:sym typeface="Wingdings" panose="05000000000000000000" pitchFamily="2" charset="2"/>
              </a:rPr>
              <a:t>New generation of objective-driven and more ambitious partnerships in support of agreed EU policy objectives </a:t>
            </a:r>
            <a:endParaRPr lang="en-US" sz="1800" b="0" dirty="0">
              <a:solidFill>
                <a:srgbClr val="404A52"/>
              </a:solidFill>
            </a:endParaRPr>
          </a:p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endParaRPr lang="en-GB" sz="1800" b="0" dirty="0">
              <a:solidFill>
                <a:srgbClr val="404A52"/>
              </a:solidFill>
            </a:endParaRPr>
          </a:p>
        </p:txBody>
      </p:sp>
      <p:grpSp>
        <p:nvGrpSpPr>
          <p:cNvPr id="8" name="Group 10">
            <a:extLst>
              <a:ext uri="{FF2B5EF4-FFF2-40B4-BE49-F238E27FC236}">
                <a16:creationId xmlns:a16="http://schemas.microsoft.com/office/drawing/2014/main" id="{964FAAA9-1E64-490D-88BA-3C5BACE38B4E}"/>
              </a:ext>
            </a:extLst>
          </p:cNvPr>
          <p:cNvGrpSpPr/>
          <p:nvPr/>
        </p:nvGrpSpPr>
        <p:grpSpPr>
          <a:xfrm>
            <a:off x="782771" y="2154061"/>
            <a:ext cx="7983367" cy="842891"/>
            <a:chOff x="795112" y="1342250"/>
            <a:chExt cx="7887599" cy="914716"/>
          </a:xfrm>
        </p:grpSpPr>
        <p:sp>
          <p:nvSpPr>
            <p:cNvPr id="9" name="Pentagon 11">
              <a:extLst>
                <a:ext uri="{FF2B5EF4-FFF2-40B4-BE49-F238E27FC236}">
                  <a16:creationId xmlns:a16="http://schemas.microsoft.com/office/drawing/2014/main" id="{364070A1-E072-4C6F-8750-69FA24685CC9}"/>
                </a:ext>
              </a:extLst>
            </p:cNvPr>
            <p:cNvSpPr/>
            <p:nvPr/>
          </p:nvSpPr>
          <p:spPr bwMode="auto">
            <a:xfrm>
              <a:off x="795112" y="1342250"/>
              <a:ext cx="2608058" cy="758428"/>
            </a:xfrm>
            <a:prstGeom prst="homePlate">
              <a:avLst/>
            </a:prstGeom>
            <a:solidFill>
              <a:schemeClr val="tx2"/>
            </a:solidFill>
            <a:ln>
              <a:noFill/>
            </a:ln>
            <a:effectLst/>
            <a:extLst/>
          </p:spPr>
          <p:txBody>
            <a:bodyPr vert="horz" wrap="square" lIns="180000" tIns="45720" rIns="91440" bIns="45720" numCol="1" rtlCol="0" anchor="ctr" anchorCtr="0" compatLnSpc="1">
              <a:prstTxWarp prst="textNoShape">
                <a:avLst/>
              </a:prstTxWarp>
            </a:bodyPr>
            <a:lstStyle>
              <a:defPPr>
                <a:defRPr lang="en-GB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1200" kern="1200">
                  <a:solidFill>
                    <a:srgbClr val="0F5494"/>
                  </a:solidFill>
                  <a:latin typeface="Verdana" pitchFamily="34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1200" kern="1200">
                  <a:solidFill>
                    <a:srgbClr val="0F5494"/>
                  </a:solidFill>
                  <a:latin typeface="Verdana" pitchFamily="34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1200" kern="1200">
                  <a:solidFill>
                    <a:srgbClr val="0F5494"/>
                  </a:solidFill>
                  <a:latin typeface="Verdana" pitchFamily="34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1200" kern="1200">
                  <a:solidFill>
                    <a:srgbClr val="0F5494"/>
                  </a:solidFill>
                  <a:latin typeface="Verdana" pitchFamily="34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1200" kern="1200">
                  <a:solidFill>
                    <a:srgbClr val="0F5494"/>
                  </a:solidFill>
                  <a:latin typeface="Verdana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200" kern="1200">
                  <a:solidFill>
                    <a:srgbClr val="0F5494"/>
                  </a:solidFill>
                  <a:latin typeface="Verdana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200" kern="1200">
                  <a:solidFill>
                    <a:srgbClr val="0F5494"/>
                  </a:solidFill>
                  <a:latin typeface="Verdana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200" kern="1200">
                  <a:solidFill>
                    <a:srgbClr val="0F5494"/>
                  </a:solidFill>
                  <a:latin typeface="Verdana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200" kern="1200">
                  <a:solidFill>
                    <a:srgbClr val="0F5494"/>
                  </a:solidFill>
                  <a:latin typeface="Verdana" pitchFamily="34" charset="0"/>
                  <a:ea typeface="+mn-ea"/>
                  <a:cs typeface="+mn-cs"/>
                </a:defRPr>
              </a:lvl9pPr>
            </a:lstStyle>
            <a:p>
              <a:pPr marL="3175"/>
              <a:r>
                <a:rPr lang="en-GB" sz="2000" dirty="0">
                  <a:solidFill>
                    <a:schemeClr val="bg1"/>
                  </a:solidFill>
                  <a:latin typeface="+mn-lt"/>
                  <a:ea typeface="Verdana" panose="020B0604030504040204" pitchFamily="34" charset="0"/>
                  <a:cs typeface="Verdana" panose="020B0604030504040204" pitchFamily="34" charset="0"/>
                </a:rPr>
                <a:t>Key features</a:t>
              </a:r>
            </a:p>
          </p:txBody>
        </p:sp>
        <p:sp>
          <p:nvSpPr>
            <p:cNvPr id="10" name="Title 1">
              <a:extLst>
                <a:ext uri="{FF2B5EF4-FFF2-40B4-BE49-F238E27FC236}">
                  <a16:creationId xmlns:a16="http://schemas.microsoft.com/office/drawing/2014/main" id="{AA8CEFE3-62CB-443C-AC49-9D1054156939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3572087" y="1420395"/>
              <a:ext cx="5110624" cy="83657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>
              <a:lvl1pPr marL="358775" algn="l" rtl="0" eaLnBrk="1" fontAlgn="base" hangingPunct="1">
                <a:spcBef>
                  <a:spcPct val="0"/>
                </a:spcBef>
                <a:spcAft>
                  <a:spcPct val="0"/>
                </a:spcAft>
                <a:defRPr sz="3000" b="1">
                  <a:solidFill>
                    <a:srgbClr val="0F5494"/>
                  </a:solidFill>
                  <a:latin typeface="+mj-lt"/>
                  <a:ea typeface="+mj-ea"/>
                  <a:cs typeface="+mj-cs"/>
                </a:defRPr>
              </a:lvl1pPr>
              <a:lvl2pPr marL="358775" algn="l" rtl="0" eaLnBrk="1" fontAlgn="base" hangingPunct="1">
                <a:spcBef>
                  <a:spcPct val="0"/>
                </a:spcBef>
                <a:spcAft>
                  <a:spcPct val="0"/>
                </a:spcAft>
                <a:defRPr sz="3000" b="1">
                  <a:solidFill>
                    <a:srgbClr val="0F5494"/>
                  </a:solidFill>
                  <a:latin typeface="Verdana" pitchFamily="34" charset="0"/>
                </a:defRPr>
              </a:lvl2pPr>
              <a:lvl3pPr marL="358775" algn="l" rtl="0" eaLnBrk="1" fontAlgn="base" hangingPunct="1">
                <a:spcBef>
                  <a:spcPct val="0"/>
                </a:spcBef>
                <a:spcAft>
                  <a:spcPct val="0"/>
                </a:spcAft>
                <a:defRPr sz="3000" b="1">
                  <a:solidFill>
                    <a:srgbClr val="0F5494"/>
                  </a:solidFill>
                  <a:latin typeface="Verdana" pitchFamily="34" charset="0"/>
                </a:defRPr>
              </a:lvl3pPr>
              <a:lvl4pPr marL="358775" algn="l" rtl="0" eaLnBrk="1" fontAlgn="base" hangingPunct="1">
                <a:spcBef>
                  <a:spcPct val="0"/>
                </a:spcBef>
                <a:spcAft>
                  <a:spcPct val="0"/>
                </a:spcAft>
                <a:defRPr sz="3000" b="1">
                  <a:solidFill>
                    <a:srgbClr val="0F5494"/>
                  </a:solidFill>
                  <a:latin typeface="Verdana" pitchFamily="34" charset="0"/>
                </a:defRPr>
              </a:lvl4pPr>
              <a:lvl5pPr marL="358775" algn="l" rtl="0" eaLnBrk="1" fontAlgn="base" hangingPunct="1">
                <a:spcBef>
                  <a:spcPct val="0"/>
                </a:spcBef>
                <a:spcAft>
                  <a:spcPct val="0"/>
                </a:spcAft>
                <a:defRPr sz="3000" b="1">
                  <a:solidFill>
                    <a:srgbClr val="0F5494"/>
                  </a:solidFill>
                  <a:latin typeface="Verdana" pitchFamily="34" charset="0"/>
                </a:defRPr>
              </a:lvl5pPr>
              <a:lvl6pPr marL="815975" algn="l" rtl="0" eaLnBrk="1" fontAlgn="base" hangingPunct="1">
                <a:spcBef>
                  <a:spcPct val="0"/>
                </a:spcBef>
                <a:spcAft>
                  <a:spcPct val="0"/>
                </a:spcAft>
                <a:defRPr sz="3000" b="1">
                  <a:solidFill>
                    <a:srgbClr val="0F5494"/>
                  </a:solidFill>
                  <a:latin typeface="Verdana" pitchFamily="34" charset="0"/>
                </a:defRPr>
              </a:lvl6pPr>
              <a:lvl7pPr marL="1273175" algn="l" rtl="0" eaLnBrk="1" fontAlgn="base" hangingPunct="1">
                <a:spcBef>
                  <a:spcPct val="0"/>
                </a:spcBef>
                <a:spcAft>
                  <a:spcPct val="0"/>
                </a:spcAft>
                <a:defRPr sz="3000" b="1">
                  <a:solidFill>
                    <a:srgbClr val="0F5494"/>
                  </a:solidFill>
                  <a:latin typeface="Verdana" pitchFamily="34" charset="0"/>
                </a:defRPr>
              </a:lvl7pPr>
              <a:lvl8pPr marL="1730375" algn="l" rtl="0" eaLnBrk="1" fontAlgn="base" hangingPunct="1">
                <a:spcBef>
                  <a:spcPct val="0"/>
                </a:spcBef>
                <a:spcAft>
                  <a:spcPct val="0"/>
                </a:spcAft>
                <a:defRPr sz="3000" b="1">
                  <a:solidFill>
                    <a:srgbClr val="0F5494"/>
                  </a:solidFill>
                  <a:latin typeface="Verdana" pitchFamily="34" charset="0"/>
                </a:defRPr>
              </a:lvl8pPr>
              <a:lvl9pPr marL="2187575" algn="l" rtl="0" eaLnBrk="1" fontAlgn="base" hangingPunct="1">
                <a:spcBef>
                  <a:spcPct val="0"/>
                </a:spcBef>
                <a:spcAft>
                  <a:spcPct val="0"/>
                </a:spcAft>
                <a:defRPr sz="3000" b="1">
                  <a:solidFill>
                    <a:srgbClr val="0F5494"/>
                  </a:solidFill>
                  <a:latin typeface="Verdana" pitchFamily="34" charset="0"/>
                </a:defRPr>
              </a:lvl9pPr>
            </a:lstStyle>
            <a:p>
              <a:pPr marL="612000" lvl="1" indent="-273050" fontAlgn="t">
                <a:spcBef>
                  <a:spcPts val="0"/>
                </a:spcBef>
                <a:spcAft>
                  <a:spcPts val="0"/>
                </a:spcAft>
                <a:buClr>
                  <a:schemeClr val="tx1"/>
                </a:buClr>
                <a:buFont typeface="Wingdings" panose="05000000000000000000" pitchFamily="2" charset="2"/>
                <a:buChar char="§"/>
              </a:pPr>
              <a:r>
                <a:rPr lang="en-US" sz="1800" dirty="0">
                  <a:solidFill>
                    <a:schemeClr val="accent2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  <a:sym typeface="Wingdings" panose="05000000000000000000" pitchFamily="2" charset="2"/>
                </a:rPr>
                <a:t>Simple architecture and toolbox</a:t>
              </a:r>
            </a:p>
            <a:p>
              <a:pPr marL="612000" lvl="1" indent="-273050" fontAlgn="t">
                <a:spcBef>
                  <a:spcPts val="0"/>
                </a:spcBef>
                <a:spcAft>
                  <a:spcPts val="0"/>
                </a:spcAft>
                <a:buClr>
                  <a:schemeClr val="tx1"/>
                </a:buClr>
                <a:buFont typeface="Wingdings" panose="05000000000000000000" pitchFamily="2" charset="2"/>
                <a:buChar char="§"/>
              </a:pPr>
              <a:r>
                <a:rPr lang="en-US" sz="1800" dirty="0">
                  <a:solidFill>
                    <a:schemeClr val="accent2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  <a:sym typeface="Wingdings" panose="05000000000000000000" pitchFamily="2" charset="2"/>
                </a:rPr>
                <a:t>Coherent life-cycle approach</a:t>
              </a:r>
            </a:p>
            <a:p>
              <a:pPr marL="612000" lvl="1" indent="-273050" fontAlgn="t">
                <a:spcBef>
                  <a:spcPts val="0"/>
                </a:spcBef>
                <a:spcAft>
                  <a:spcPts val="0"/>
                </a:spcAft>
                <a:buClr>
                  <a:schemeClr val="tx1"/>
                </a:buClr>
                <a:buFont typeface="Wingdings" panose="05000000000000000000" pitchFamily="2" charset="2"/>
                <a:buChar char="§"/>
              </a:pPr>
              <a:r>
                <a:rPr lang="en-US" sz="1800" dirty="0">
                  <a:solidFill>
                    <a:schemeClr val="accent2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  <a:sym typeface="Wingdings" panose="05000000000000000000" pitchFamily="2" charset="2"/>
                </a:rPr>
                <a:t>Strategic orientation</a:t>
              </a:r>
            </a:p>
            <a:p>
              <a:pPr>
                <a:spcAft>
                  <a:spcPts val="1200"/>
                </a:spcAft>
                <a:buClr>
                  <a:schemeClr val="tx1"/>
                </a:buClr>
              </a:pPr>
              <a:r>
                <a:rPr lang="en-GB" sz="1600" dirty="0">
                  <a:solidFill>
                    <a:schemeClr val="accent2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endParaRPr lang="en-GB" sz="1600" kern="0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5095939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lank">
  <a:themeElements>
    <a:clrScheme name="Custom 2">
      <a:dk1>
        <a:srgbClr val="F8A907"/>
      </a:dk1>
      <a:lt1>
        <a:srgbClr val="FFFFFF"/>
      </a:lt1>
      <a:dk2>
        <a:srgbClr val="F8A907"/>
      </a:dk2>
      <a:lt2>
        <a:srgbClr val="FFFFFF"/>
      </a:lt2>
      <a:accent1>
        <a:srgbClr val="FBE312"/>
      </a:accent1>
      <a:accent2>
        <a:srgbClr val="878685"/>
      </a:accent2>
      <a:accent3>
        <a:srgbClr val="404A52"/>
      </a:accent3>
      <a:accent4>
        <a:srgbClr val="78BAEB"/>
      </a:accent4>
      <a:accent5>
        <a:srgbClr val="2963F0"/>
      </a:accent5>
      <a:accent6>
        <a:srgbClr val="0E4194"/>
      </a:accent6>
      <a:hlink>
        <a:srgbClr val="2963F0"/>
      </a:hlink>
      <a:folHlink>
        <a:srgbClr val="78BAEB"/>
      </a:folHlink>
    </a:clrScheme>
    <a:fontScheme name="Custom 1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133176"/>
        </a:solidFill>
        <a:ln>
          <a:solidFill>
            <a:srgbClr val="133176"/>
          </a:solidFill>
        </a:ln>
      </a:spPr>
      <a:bodyPr anchor="ctr"/>
      <a:lstStyle>
        <a:defPPr algn="ctr" defTabSz="457200" fontAlgn="auto">
          <a:spcBef>
            <a:spcPts val="0"/>
          </a:spcBef>
          <a:spcAft>
            <a:spcPts val="0"/>
          </a:spcAft>
          <a:defRPr sz="1800" b="0"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3175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7600" b="1" i="0" u="none" strike="noStrike" cap="none" normalizeH="0" baseline="0" smtClean="0">
            <a:ln>
              <a:noFill/>
            </a:ln>
            <a:solidFill>
              <a:srgbClr val="FFD624"/>
            </a:solidFill>
            <a:effectLst/>
            <a:latin typeface="Verdana" pitchFamily="34" charset="0"/>
          </a:defRPr>
        </a:defPPr>
      </a:lstStyle>
    </a:lnDef>
    <a:txDef>
      <a:spPr>
        <a:noFill/>
      </a:spPr>
      <a:bodyPr wrap="none" rtlCol="0">
        <a:spAutoFit/>
      </a:bodyPr>
      <a:lstStyle>
        <a:defPPr>
          <a:defRPr sz="2400" b="0" dirty="0" err="1" smtClean="0">
            <a:solidFill>
              <a:srgbClr val="0F5494"/>
            </a:solidFill>
          </a:defRPr>
        </a:defPPr>
      </a:lstStyle>
    </a:tx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2_Blank">
  <a:themeElements>
    <a:clrScheme name="Custom 2">
      <a:dk1>
        <a:srgbClr val="F8A907"/>
      </a:dk1>
      <a:lt1>
        <a:srgbClr val="FFFFFF"/>
      </a:lt1>
      <a:dk2>
        <a:srgbClr val="F8A907"/>
      </a:dk2>
      <a:lt2>
        <a:srgbClr val="FFFFFF"/>
      </a:lt2>
      <a:accent1>
        <a:srgbClr val="FBE312"/>
      </a:accent1>
      <a:accent2>
        <a:srgbClr val="878685"/>
      </a:accent2>
      <a:accent3>
        <a:srgbClr val="404A52"/>
      </a:accent3>
      <a:accent4>
        <a:srgbClr val="78BAEB"/>
      </a:accent4>
      <a:accent5>
        <a:srgbClr val="2963F0"/>
      </a:accent5>
      <a:accent6>
        <a:srgbClr val="0E4194"/>
      </a:accent6>
      <a:hlink>
        <a:srgbClr val="2963F0"/>
      </a:hlink>
      <a:folHlink>
        <a:srgbClr val="78BAEB"/>
      </a:folHlink>
    </a:clrScheme>
    <a:fontScheme name="Custom 1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133176"/>
        </a:solidFill>
        <a:ln>
          <a:solidFill>
            <a:srgbClr val="133176"/>
          </a:solidFill>
        </a:ln>
      </a:spPr>
      <a:bodyPr anchor="ctr"/>
      <a:lstStyle>
        <a:defPPr algn="ctr" defTabSz="457200" fontAlgn="auto">
          <a:spcBef>
            <a:spcPts val="0"/>
          </a:spcBef>
          <a:spcAft>
            <a:spcPts val="0"/>
          </a:spcAft>
          <a:defRPr sz="1800" b="0"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3175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7600" b="1" i="0" u="none" strike="noStrike" cap="none" normalizeH="0" baseline="0" smtClean="0">
            <a:ln>
              <a:noFill/>
            </a:ln>
            <a:solidFill>
              <a:srgbClr val="FFD624"/>
            </a:solidFill>
            <a:effectLst/>
            <a:latin typeface="Verdana" pitchFamily="34" charset="0"/>
          </a:defRPr>
        </a:defPPr>
      </a:lstStyle>
    </a:lnDef>
    <a:txDef>
      <a:spPr>
        <a:noFill/>
      </a:spPr>
      <a:bodyPr wrap="none" rtlCol="0">
        <a:spAutoFit/>
      </a:bodyPr>
      <a:lstStyle>
        <a:defPPr>
          <a:defRPr sz="2400" b="0" dirty="0" err="1" smtClean="0">
            <a:solidFill>
              <a:srgbClr val="0F5494"/>
            </a:solidFill>
          </a:defRPr>
        </a:defPPr>
      </a:lstStyle>
    </a:tx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133176"/>
        </a:solidFill>
        <a:ln>
          <a:solidFill>
            <a:srgbClr val="133176"/>
          </a:solidFill>
        </a:ln>
      </a:spPr>
      <a:bodyPr anchor="ctr"/>
      <a:lstStyle>
        <a:defPPr algn="ctr" defTabSz="457200" fontAlgn="auto">
          <a:spcBef>
            <a:spcPts val="0"/>
          </a:spcBef>
          <a:spcAft>
            <a:spcPts val="0"/>
          </a:spcAft>
          <a:defRPr sz="1800" b="0"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3175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7600" b="1" i="0" u="none" strike="noStrike" cap="none" normalizeH="0" baseline="0" smtClean="0">
            <a:ln>
              <a:noFill/>
            </a:ln>
            <a:solidFill>
              <a:srgbClr val="FFD624"/>
            </a:solidFill>
            <a:effectLst/>
            <a:latin typeface="Verdana" pitchFamily="34" charset="0"/>
          </a:defRPr>
        </a:defPPr>
      </a:lstStyle>
    </a:lnDef>
    <a:txDef>
      <a:spPr>
        <a:noFill/>
      </a:spPr>
      <a:bodyPr wrap="none" rtlCol="0">
        <a:spAutoFit/>
      </a:bodyPr>
      <a:lstStyle>
        <a:defPPr>
          <a:defRPr sz="2400" b="0" dirty="0" err="1" smtClean="0">
            <a:solidFill>
              <a:srgbClr val="0F5494"/>
            </a:solidFill>
          </a:defRPr>
        </a:defPPr>
      </a:lstStyle>
    </a:tx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5_Blank">
  <a:themeElements>
    <a:clrScheme name="MFF Sector Colour 1">
      <a:dk1>
        <a:srgbClr val="FBC400"/>
      </a:dk1>
      <a:lt1>
        <a:srgbClr val="FFFFFF"/>
      </a:lt1>
      <a:dk2>
        <a:srgbClr val="FBC400"/>
      </a:dk2>
      <a:lt2>
        <a:srgbClr val="FFFFFF"/>
      </a:lt2>
      <a:accent1>
        <a:srgbClr val="FBE312"/>
      </a:accent1>
      <a:accent2>
        <a:srgbClr val="878685"/>
      </a:accent2>
      <a:accent3>
        <a:srgbClr val="404A52"/>
      </a:accent3>
      <a:accent4>
        <a:srgbClr val="78BAEB"/>
      </a:accent4>
      <a:accent5>
        <a:srgbClr val="2963F0"/>
      </a:accent5>
      <a:accent6>
        <a:srgbClr val="0E4194"/>
      </a:accent6>
      <a:hlink>
        <a:srgbClr val="2963F0"/>
      </a:hlink>
      <a:folHlink>
        <a:srgbClr val="78BAEB"/>
      </a:folHlink>
    </a:clrScheme>
    <a:fontScheme name="Custom 1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133176"/>
        </a:solidFill>
        <a:ln>
          <a:solidFill>
            <a:srgbClr val="133176"/>
          </a:solidFill>
        </a:ln>
      </a:spPr>
      <a:bodyPr anchor="ctr"/>
      <a:lstStyle>
        <a:defPPr algn="ctr" defTabSz="457200" fontAlgn="auto">
          <a:spcBef>
            <a:spcPts val="0"/>
          </a:spcBef>
          <a:spcAft>
            <a:spcPts val="0"/>
          </a:spcAft>
          <a:defRPr sz="1800" b="0"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3175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7600" b="1" i="0" u="none" strike="noStrike" cap="none" normalizeH="0" baseline="0" smtClean="0">
            <a:ln>
              <a:noFill/>
            </a:ln>
            <a:solidFill>
              <a:srgbClr val="FFD624"/>
            </a:solidFill>
            <a:effectLst/>
            <a:latin typeface="Verdana" pitchFamily="34" charset="0"/>
          </a:defRPr>
        </a:defPPr>
      </a:lstStyle>
    </a:lnDef>
    <a:txDef>
      <a:spPr>
        <a:noFill/>
      </a:spPr>
      <a:bodyPr wrap="none" rtlCol="0">
        <a:spAutoFit/>
      </a:bodyPr>
      <a:lstStyle>
        <a:defPPr>
          <a:defRPr sz="2400" b="0" dirty="0" err="1" smtClean="0">
            <a:solidFill>
              <a:srgbClr val="0F5494"/>
            </a:solidFill>
          </a:defRPr>
        </a:defPPr>
      </a:lstStyle>
    </a:tx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133176"/>
        </a:solidFill>
        <a:ln>
          <a:solidFill>
            <a:srgbClr val="133176"/>
          </a:solidFill>
        </a:ln>
      </a:spPr>
      <a:bodyPr anchor="ctr"/>
      <a:lstStyle>
        <a:defPPr algn="ctr" defTabSz="457200" fontAlgn="auto">
          <a:spcBef>
            <a:spcPts val="0"/>
          </a:spcBef>
          <a:spcAft>
            <a:spcPts val="0"/>
          </a:spcAft>
          <a:defRPr sz="1800" b="0"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3175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7600" b="1" i="0" u="none" strike="noStrike" cap="none" normalizeH="0" baseline="0" smtClean="0">
            <a:ln>
              <a:noFill/>
            </a:ln>
            <a:solidFill>
              <a:srgbClr val="FFD624"/>
            </a:solidFill>
            <a:effectLst/>
            <a:latin typeface="Verdana" pitchFamily="34" charset="0"/>
          </a:defRPr>
        </a:defPPr>
      </a:lstStyle>
    </a:lnDef>
    <a:txDef>
      <a:spPr>
        <a:noFill/>
      </a:spPr>
      <a:bodyPr wrap="none" rtlCol="0">
        <a:spAutoFit/>
      </a:bodyPr>
      <a:lstStyle>
        <a:defPPr>
          <a:defRPr sz="2400" b="0" dirty="0" err="1" smtClean="0">
            <a:solidFill>
              <a:srgbClr val="0F5494"/>
            </a:solidFill>
          </a:defRPr>
        </a:defPPr>
      </a:lstStyle>
    </a:tx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2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133176"/>
        </a:solidFill>
        <a:ln>
          <a:solidFill>
            <a:srgbClr val="133176"/>
          </a:solidFill>
        </a:ln>
      </a:spPr>
      <a:bodyPr anchor="ctr"/>
      <a:lstStyle>
        <a:defPPr algn="ctr" defTabSz="457200" fontAlgn="auto">
          <a:spcBef>
            <a:spcPts val="0"/>
          </a:spcBef>
          <a:spcAft>
            <a:spcPts val="0"/>
          </a:spcAft>
          <a:defRPr sz="1800" b="0"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3175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7600" b="1" i="0" u="none" strike="noStrike" cap="none" normalizeH="0" baseline="0" smtClean="0">
            <a:ln>
              <a:noFill/>
            </a:ln>
            <a:solidFill>
              <a:srgbClr val="FFD624"/>
            </a:solidFill>
            <a:effectLst/>
            <a:latin typeface="Verdana" pitchFamily="34" charset="0"/>
          </a:defRPr>
        </a:defPPr>
      </a:lstStyle>
    </a:lnDef>
    <a:txDef>
      <a:spPr>
        <a:noFill/>
      </a:spPr>
      <a:bodyPr wrap="none" rtlCol="0">
        <a:spAutoFit/>
      </a:bodyPr>
      <a:lstStyle>
        <a:defPPr>
          <a:defRPr sz="2400" b="0" dirty="0" err="1" smtClean="0">
            <a:solidFill>
              <a:srgbClr val="0F5494"/>
            </a:solidFill>
          </a:defRPr>
        </a:defPPr>
      </a:lstStyle>
    </a:tx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C297DFCFA838F449E04F66C48FA3D1D" ma:contentTypeVersion="1" ma:contentTypeDescription="Create a new document." ma:contentTypeScope="" ma:versionID="72ab51b346772fd3855b3b201c70de55">
  <xsd:schema xmlns:xsd="http://www.w3.org/2001/XMLSchema" xmlns:xs="http://www.w3.org/2001/XMLSchema" xmlns:p="http://schemas.microsoft.com/office/2006/metadata/properties" xmlns:ns1="http://schemas.microsoft.com/sharepoint/v3" targetNamespace="http://schemas.microsoft.com/office/2006/metadata/properties" ma:root="true" ma:fieldsID="48c5b5cd9b8d25ff6dd15848836f4270" ns1:_="">
    <xsd:import namespace="http://schemas.microsoft.com/sharepoint/v3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Scheduling Start Date" ma:description="Scheduling Start Date is a site column created by the Publishing feature. It is used to specify the date and time on which this page will first appear to site visitors." ma:hidden="true" ma:internalName="PublishingStartDate">
      <xsd:simpleType>
        <xsd:restriction base="dms:Unknown"/>
      </xsd:simpleType>
    </xsd:element>
    <xsd:element name="PublishingExpirationDate" ma:index="9" nillable="true" ma:displayName="Scheduling End Date" ma:description="Scheduling End Date is a site column created by the Publishing feature. It is used to specify the date and time on which this page will no longer appear to site visitors." ma:hidden="true" ma:internalName="PublishingExpirationDat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19F4DBE5-BEFA-4F2E-A021-3943920AB92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CFC22A47-4E0E-4419-9C8A-B597C685A442}">
  <ds:schemaRefs>
    <ds:schemaRef ds:uri="http://schemas.microsoft.com/office/infopath/2007/PartnerControls"/>
    <ds:schemaRef ds:uri="http://purl.org/dc/elements/1.1/"/>
    <ds:schemaRef ds:uri="http://schemas.microsoft.com/office/2006/metadata/properties"/>
    <ds:schemaRef ds:uri="http://schemas.microsoft.com/sharepoint/v3"/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www.w3.org/XML/1998/namespac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EA604692-0D68-48B9-A1B0-837637AF8D92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blank</Template>
  <TotalTime>5046</TotalTime>
  <Words>2078</Words>
  <Application>Microsoft Office PowerPoint</Application>
  <PresentationFormat>On-screen Show (4:3)</PresentationFormat>
  <Paragraphs>333</Paragraphs>
  <Slides>28</Slides>
  <Notes>22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6</vt:i4>
      </vt:variant>
      <vt:variant>
        <vt:lpstr>Slide Titles</vt:lpstr>
      </vt:variant>
      <vt:variant>
        <vt:i4>28</vt:i4>
      </vt:variant>
    </vt:vector>
  </HeadingPairs>
  <TitlesOfParts>
    <vt:vector size="40" baseType="lpstr">
      <vt:lpstr>Arial</vt:lpstr>
      <vt:lpstr>Arial (Headings)</vt:lpstr>
      <vt:lpstr>EC Square Sans Pro</vt:lpstr>
      <vt:lpstr>EC Square Sans Pro Light</vt:lpstr>
      <vt:lpstr>Verdana</vt:lpstr>
      <vt:lpstr>Wingdings</vt:lpstr>
      <vt:lpstr>Blank</vt:lpstr>
      <vt:lpstr>2_Blank</vt:lpstr>
      <vt:lpstr>1_Default Design</vt:lpstr>
      <vt:lpstr>5_Blank</vt:lpstr>
      <vt:lpstr>Default Design</vt:lpstr>
      <vt:lpstr>2_Default Design</vt:lpstr>
      <vt:lpstr>PowerPoint Presentation</vt:lpstr>
      <vt:lpstr>Our vision </vt:lpstr>
      <vt:lpstr>PowerPoint Presentation</vt:lpstr>
      <vt:lpstr>   Commission proposal for budget: €100 billion* (2021-2027)</vt:lpstr>
      <vt:lpstr>Lessons Learned       Key Novelties from Horizon 2020 Interim Evaluation         in Horizon Europe</vt:lpstr>
      <vt:lpstr>European Innovation Council </vt:lpstr>
      <vt:lpstr>R&amp;I Missions</vt:lpstr>
      <vt:lpstr>PowerPoint Presentation</vt:lpstr>
      <vt:lpstr>PowerPoint Presentation</vt:lpstr>
      <vt:lpstr>PowerPoint Presentation</vt:lpstr>
      <vt:lpstr> Roadmap for the preparation of European Partnerships </vt:lpstr>
      <vt:lpstr>PowerPoint Presentation</vt:lpstr>
      <vt:lpstr>PowerPoint Presentation</vt:lpstr>
      <vt:lpstr>PowerPoint Presentation</vt:lpstr>
      <vt:lpstr>Strategic Plan for implementing Horizon Europe </vt:lpstr>
      <vt:lpstr>PowerPoint Presentation</vt:lpstr>
      <vt:lpstr>   Steps towards the first Horizon Europe work programme </vt:lpstr>
      <vt:lpstr>Key impact pathways to track progress </vt:lpstr>
      <vt:lpstr>PowerPoint Presentation</vt:lpstr>
      <vt:lpstr>Review of changes needed for Horizon Europe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Bulgarian and Romanian replies to online consultation </vt:lpstr>
      <vt:lpstr>Bulgarian and Romanian replies to online consultation Breakdown by category</vt:lpstr>
      <vt:lpstr>PowerPoint Presentation</vt:lpstr>
    </vt:vector>
  </TitlesOfParts>
  <Company>European Commission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JOHN Yvonne (COMM-EXT)</dc:creator>
  <cp:lastModifiedBy>CHARBONNEL Benedicte (RTD)</cp:lastModifiedBy>
  <cp:revision>566</cp:revision>
  <cp:lastPrinted>2019-11-19T15:58:40Z</cp:lastPrinted>
  <dcterms:created xsi:type="dcterms:W3CDTF">2018-03-19T13:44:15Z</dcterms:created>
  <dcterms:modified xsi:type="dcterms:W3CDTF">2020-01-20T14:50:24Z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0x010100DC297DFCFA838F449E04F66C48FA3D1D</vt:lpwstr>
  </property>
</Properties>
</file>